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516" r:id="rId3"/>
    <p:sldId id="487" r:id="rId4"/>
    <p:sldId id="537" r:id="rId5"/>
    <p:sldId id="460" r:id="rId6"/>
    <p:sldId id="502" r:id="rId7"/>
    <p:sldId id="503" r:id="rId8"/>
    <p:sldId id="505" r:id="rId9"/>
    <p:sldId id="506" r:id="rId10"/>
    <p:sldId id="488" r:id="rId11"/>
    <p:sldId id="489" r:id="rId12"/>
    <p:sldId id="45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56E"/>
    <a:srgbClr val="00823B"/>
    <a:srgbClr val="7030A0"/>
    <a:srgbClr val="0000FF"/>
    <a:srgbClr val="002060"/>
    <a:srgbClr val="EEB500"/>
    <a:srgbClr val="0000CC"/>
    <a:srgbClr val="0F06BA"/>
    <a:srgbClr val="E4D2F2"/>
    <a:srgbClr val="B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34" autoAdjust="0"/>
    <p:restoredTop sz="99822" autoAdjust="0"/>
  </p:normalViewPr>
  <p:slideViewPr>
    <p:cSldViewPr snapToGrid="0">
      <p:cViewPr varScale="1">
        <p:scale>
          <a:sx n="107" d="100"/>
          <a:sy n="107" d="100"/>
        </p:scale>
        <p:origin x="101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32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C9B8C2-FD58-4B25-8ED8-C955F37B2E31}" type="datetimeFigureOut">
              <a:rPr lang="x-none" smtClean="0"/>
              <a:pPr/>
              <a:t>8/25/2024</a:t>
            </a:fld>
            <a:endParaRPr 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FDB3A-725B-4AE4-9C86-BDE8A834FE7A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116857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EB34CB-E383-44C1-A185-6324D44925E7}" type="datetimeFigureOut">
              <a:rPr lang="x-none" smtClean="0"/>
              <a:pPr/>
              <a:t>8/25/2024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088424-D108-41A3-ACF3-B857017EEF86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78934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43391" y="519545"/>
            <a:ext cx="9844303" cy="2262781"/>
          </a:xfrm>
        </p:spPr>
        <p:txBody>
          <a:bodyPr anchor="b">
            <a:normAutofit/>
          </a:bodyPr>
          <a:lstStyle>
            <a:lvl1pPr>
              <a:defRPr sz="54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43391" y="3131459"/>
            <a:ext cx="9844303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843390" y="4888664"/>
            <a:ext cx="9844303" cy="1412875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lang="x-none" sz="2000" kern="1200" dirty="0">
                <a:solidFill>
                  <a:srgbClr val="C0000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>
              <a:defRPr lang="en-US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x-none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L="0" lvl="0" indent="0">
              <a:buNone/>
            </a:pPr>
            <a:r>
              <a:rPr lang="en-US" dirty="0"/>
              <a:t>Author Details …</a:t>
            </a:r>
            <a:endParaRPr lang="x-non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3199" y="2058750"/>
            <a:ext cx="9846000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3199" y="3530129"/>
            <a:ext cx="9846000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rgbClr val="C0000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168743" y="6451600"/>
            <a:ext cx="639256" cy="406400"/>
          </a:xfrm>
        </p:spPr>
        <p:txBody>
          <a:bodyPr anchor="t">
            <a:normAutofit/>
          </a:bodyPr>
          <a:lstStyle>
            <a:lvl1pPr marL="0" indent="0" algn="r">
              <a:spcBef>
                <a:spcPts val="0"/>
              </a:spcBef>
              <a:buNone/>
              <a:defRPr lang="x-none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fld id="{45B68316-8FA9-42E1-8378-EF3E39F4647E}" type="slidenum">
              <a:rPr lang="x-none" smtClean="0"/>
              <a:pPr marL="0" lvl="0"/>
              <a:t>‹#›</a:t>
            </a:fld>
            <a:endParaRPr lang="x-none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91623" y="250037"/>
            <a:ext cx="10453311" cy="905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391623" y="1339403"/>
            <a:ext cx="11408755" cy="5112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" t="1592" r="75376" b="4679"/>
          <a:stretch/>
        </p:blipFill>
        <p:spPr>
          <a:xfrm>
            <a:off x="10844934" y="250037"/>
            <a:ext cx="963065" cy="9056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217FB0-BED0-406A-9609-23D7648774AD}"/>
              </a:ext>
            </a:extLst>
          </p:cNvPr>
          <p:cNvSpPr/>
          <p:nvPr userDrawn="1"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467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168743" y="6451600"/>
            <a:ext cx="639256" cy="406400"/>
          </a:xfrm>
        </p:spPr>
        <p:txBody>
          <a:bodyPr anchor="t">
            <a:normAutofit/>
          </a:bodyPr>
          <a:lstStyle>
            <a:lvl1pPr marL="0" indent="0" algn="r">
              <a:spcBef>
                <a:spcPts val="0"/>
              </a:spcBef>
              <a:buNone/>
              <a:defRPr lang="x-none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fld id="{45B68316-8FA9-42E1-8378-EF3E39F4647E}" type="slidenum">
              <a:rPr lang="x-none" smtClean="0"/>
              <a:pPr marL="0" lvl="0"/>
              <a:t>‹#›</a:t>
            </a:fld>
            <a:endParaRPr lang="x-none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91623" y="250037"/>
            <a:ext cx="10453311" cy="905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" t="1592" r="75376" b="4679"/>
          <a:stretch/>
        </p:blipFill>
        <p:spPr>
          <a:xfrm>
            <a:off x="10844934" y="250037"/>
            <a:ext cx="963065" cy="9056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217FB0-BED0-406A-9609-23D7648774AD}"/>
              </a:ext>
            </a:extLst>
          </p:cNvPr>
          <p:cNvSpPr/>
          <p:nvPr userDrawn="1"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97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1623" y="1339403"/>
            <a:ext cx="5580000" cy="510459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0378" y="1339403"/>
            <a:ext cx="5580000" cy="510459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168743" y="6451600"/>
            <a:ext cx="639256" cy="406400"/>
          </a:xfrm>
        </p:spPr>
        <p:txBody>
          <a:bodyPr anchor="t">
            <a:normAutofit/>
          </a:bodyPr>
          <a:lstStyle>
            <a:lvl1pPr marL="0" indent="0" algn="r">
              <a:spcBef>
                <a:spcPts val="0"/>
              </a:spcBef>
              <a:buNone/>
              <a:defRPr lang="x-none" sz="12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fld id="{45B68316-8FA9-42E1-8378-EF3E39F4647E}" type="slidenum">
              <a:rPr lang="x-none" smtClean="0"/>
              <a:pPr marL="0" lvl="0"/>
              <a:t>‹#›</a:t>
            </a:fld>
            <a:endParaRPr lang="x-none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" t="1592" r="75376" b="4679"/>
          <a:stretch/>
        </p:blipFill>
        <p:spPr>
          <a:xfrm>
            <a:off x="10844934" y="252969"/>
            <a:ext cx="963065" cy="905663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91623" y="250037"/>
            <a:ext cx="10453311" cy="908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E1FC7F-A1EB-46E0-A602-9B97EAB85A7C}"/>
              </a:ext>
            </a:extLst>
          </p:cNvPr>
          <p:cNvSpPr/>
          <p:nvPr userDrawn="1"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91623" y="250037"/>
            <a:ext cx="10453311" cy="908595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5677" y="1347446"/>
            <a:ext cx="4680000" cy="540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1623" y="1895489"/>
            <a:ext cx="5580000" cy="4538269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27999" y="1347446"/>
            <a:ext cx="4680000" cy="540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27999" y="1895489"/>
            <a:ext cx="5580000" cy="4538269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168743" y="6451600"/>
            <a:ext cx="639256" cy="406400"/>
          </a:xfrm>
        </p:spPr>
        <p:txBody>
          <a:bodyPr anchor="t">
            <a:normAutofit/>
          </a:bodyPr>
          <a:lstStyle>
            <a:lvl1pPr marL="0" indent="0" algn="r">
              <a:spcBef>
                <a:spcPts val="0"/>
              </a:spcBef>
              <a:buNone/>
              <a:defRPr lang="x-none" sz="12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fld id="{45B68316-8FA9-42E1-8378-EF3E39F4647E}" type="slidenum">
              <a:rPr lang="x-none" smtClean="0"/>
              <a:pPr marL="0" lvl="0"/>
              <a:t>‹#›</a:t>
            </a:fld>
            <a:endParaRPr lang="x-none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" t="1592" r="75376" b="4679"/>
          <a:stretch/>
        </p:blipFill>
        <p:spPr>
          <a:xfrm>
            <a:off x="10844934" y="252969"/>
            <a:ext cx="963065" cy="9056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65BAE35-5688-4F91-8728-B725392061AC}"/>
              </a:ext>
            </a:extLst>
          </p:cNvPr>
          <p:cNvSpPr/>
          <p:nvPr userDrawn="1"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168743" y="6451600"/>
            <a:ext cx="639256" cy="406400"/>
          </a:xfrm>
        </p:spPr>
        <p:txBody>
          <a:bodyPr anchor="b">
            <a:normAutofit/>
          </a:bodyPr>
          <a:lstStyle>
            <a:lvl1pPr marL="0" indent="0" algn="r">
              <a:buNone/>
              <a:defRPr lang="x-none" sz="12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fld id="{45B68316-8FA9-42E1-8378-EF3E39F4647E}" type="slidenum">
              <a:rPr lang="x-none" smtClean="0"/>
              <a:pPr marL="0" lvl="0"/>
              <a:t>‹#›</a:t>
            </a:fld>
            <a:endParaRPr lang="x-non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1623" y="250037"/>
            <a:ext cx="10453311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1623" y="1691999"/>
            <a:ext cx="11408755" cy="4721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6" r:id="rId3"/>
    <p:sldLayoutId id="2147483670" r:id="rId4"/>
    <p:sldLayoutId id="2147483652" r:id="rId5"/>
    <p:sldLayoutId id="2147483653" r:id="rId6"/>
    <p:sldLayoutId id="2147483655" r:id="rId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C00000"/>
          </a:solidFill>
          <a:latin typeface="Segoe UI Semibold" panose="020B0702040204020203" pitchFamily="34" charset="0"/>
          <a:ea typeface="+mj-ea"/>
          <a:cs typeface="Segoe UI Semibold" panose="020B0702040204020203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tx1">
            <a:lumMod val="65000"/>
            <a:lumOff val="35000"/>
          </a:schemeClr>
        </a:buClr>
        <a:buFont typeface="Wingdings" panose="05000000000000000000" pitchFamily="2" charset="2"/>
        <a:buChar char="§"/>
        <a:defRPr sz="2800" kern="1200">
          <a:solidFill>
            <a:schemeClr val="tx1">
              <a:lumMod val="75000"/>
              <a:lumOff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tx1">
            <a:lumMod val="65000"/>
            <a:lumOff val="35000"/>
          </a:schemeClr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75000"/>
              <a:lumOff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tx1">
            <a:lumMod val="65000"/>
            <a:lumOff val="35000"/>
          </a:schemeClr>
        </a:buClr>
        <a:buFont typeface="Wingdings" panose="05000000000000000000" pitchFamily="2" charset="2"/>
        <a:buChar char="§"/>
        <a:defRPr sz="2000" kern="1200">
          <a:solidFill>
            <a:schemeClr val="tx1">
              <a:lumMod val="75000"/>
              <a:lumOff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tx1">
            <a:lumMod val="65000"/>
            <a:lumOff val="35000"/>
          </a:schemeClr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tx1">
            <a:lumMod val="65000"/>
            <a:lumOff val="35000"/>
          </a:schemeClr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ctrTitle"/>
          </p:nvPr>
        </p:nvSpPr>
        <p:spPr>
          <a:xfrm>
            <a:off x="1173849" y="2315391"/>
            <a:ext cx="9844302" cy="1358475"/>
          </a:xfrm>
        </p:spPr>
        <p:txBody>
          <a:bodyPr>
            <a:norm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Digital Twin of CARR Lab</a:t>
            </a:r>
            <a:endParaRPr lang="x-none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>
          <a:xfrm>
            <a:off x="1173848" y="4041660"/>
            <a:ext cx="9844304" cy="1126283"/>
          </a:xfrm>
        </p:spPr>
        <p:txBody>
          <a:bodyPr/>
          <a:lstStyle/>
          <a:p>
            <a:r>
              <a:rPr lang="en-US" dirty="0"/>
              <a:t>towards realization …</a:t>
            </a:r>
            <a:endParaRPr lang="x-none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13EB9A-3F02-4FD5-8E63-776748F42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938" y="221423"/>
            <a:ext cx="40481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851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126B12-23ED-467D-8704-5DD808E6A0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fld id="{5BD192F7-09FC-4649-994D-2B5C10D689D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A04C0F-7665-4342-A938-026FF9CBD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Manufacturing Framework - Overview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2859EA07-8EF5-4216-A43F-E18947FB7B9F}"/>
              </a:ext>
            </a:extLst>
          </p:cNvPr>
          <p:cNvCxnSpPr/>
          <p:nvPr/>
        </p:nvCxnSpPr>
        <p:spPr>
          <a:xfrm>
            <a:off x="7854600" y="1155700"/>
            <a:ext cx="0" cy="5583428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953A81-C5BE-4273-B2DA-93491DCE807D}"/>
              </a:ext>
            </a:extLst>
          </p:cNvPr>
          <p:cNvCxnSpPr>
            <a:cxnSpLocks/>
          </p:cNvCxnSpPr>
          <p:nvPr/>
        </p:nvCxnSpPr>
        <p:spPr>
          <a:xfrm>
            <a:off x="36450" y="1225827"/>
            <a:ext cx="12060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701AB82-0943-4134-BD6B-47F8C9A53F91}"/>
              </a:ext>
            </a:extLst>
          </p:cNvPr>
          <p:cNvCxnSpPr>
            <a:cxnSpLocks/>
          </p:cNvCxnSpPr>
          <p:nvPr/>
        </p:nvCxnSpPr>
        <p:spPr>
          <a:xfrm>
            <a:off x="36450" y="2090549"/>
            <a:ext cx="12060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AFBD3B-C8DB-4629-936E-0CA6B0F3F616}"/>
              </a:ext>
            </a:extLst>
          </p:cNvPr>
          <p:cNvCxnSpPr>
            <a:cxnSpLocks/>
          </p:cNvCxnSpPr>
          <p:nvPr/>
        </p:nvCxnSpPr>
        <p:spPr>
          <a:xfrm>
            <a:off x="36450" y="3210640"/>
            <a:ext cx="12060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229F02-11FC-43FA-9E5E-CB6E5AF3ED08}"/>
              </a:ext>
            </a:extLst>
          </p:cNvPr>
          <p:cNvCxnSpPr>
            <a:cxnSpLocks/>
          </p:cNvCxnSpPr>
          <p:nvPr/>
        </p:nvCxnSpPr>
        <p:spPr>
          <a:xfrm>
            <a:off x="36450" y="4186359"/>
            <a:ext cx="12060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A717B6-FDD1-4E4D-A3E8-91B0201A517E}"/>
              </a:ext>
            </a:extLst>
          </p:cNvPr>
          <p:cNvCxnSpPr>
            <a:cxnSpLocks/>
          </p:cNvCxnSpPr>
          <p:nvPr/>
        </p:nvCxnSpPr>
        <p:spPr>
          <a:xfrm>
            <a:off x="36450" y="4691081"/>
            <a:ext cx="12060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C238BF-573F-47B7-9032-CA0E23F42CA8}"/>
              </a:ext>
            </a:extLst>
          </p:cNvPr>
          <p:cNvCxnSpPr>
            <a:cxnSpLocks/>
          </p:cNvCxnSpPr>
          <p:nvPr/>
        </p:nvCxnSpPr>
        <p:spPr>
          <a:xfrm>
            <a:off x="36450" y="5195803"/>
            <a:ext cx="12060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A3A910D-F673-401E-97F5-514F63FDD20D}"/>
              </a:ext>
            </a:extLst>
          </p:cNvPr>
          <p:cNvCxnSpPr>
            <a:cxnSpLocks/>
          </p:cNvCxnSpPr>
          <p:nvPr/>
        </p:nvCxnSpPr>
        <p:spPr>
          <a:xfrm>
            <a:off x="36450" y="5925300"/>
            <a:ext cx="12060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4D76B0A-E1A0-4F27-897A-6C37794B8B58}"/>
              </a:ext>
            </a:extLst>
          </p:cNvPr>
          <p:cNvCxnSpPr>
            <a:cxnSpLocks/>
          </p:cNvCxnSpPr>
          <p:nvPr/>
        </p:nvCxnSpPr>
        <p:spPr>
          <a:xfrm>
            <a:off x="36450" y="6654800"/>
            <a:ext cx="114796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EFBD53A-5441-40BB-BD63-7B7D1D02CDCB}"/>
              </a:ext>
            </a:extLst>
          </p:cNvPr>
          <p:cNvSpPr txBox="1"/>
          <p:nvPr/>
        </p:nvSpPr>
        <p:spPr>
          <a:xfrm>
            <a:off x="53888" y="5997661"/>
            <a:ext cx="1287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Process Layer</a:t>
            </a:r>
          </a:p>
        </p:txBody>
      </p:sp>
      <p:sp>
        <p:nvSpPr>
          <p:cNvPr id="85" name="Arrow: Chevron 84">
            <a:extLst>
              <a:ext uri="{FF2B5EF4-FFF2-40B4-BE49-F238E27FC236}">
                <a16:creationId xmlns:a16="http://schemas.microsoft.com/office/drawing/2014/main" id="{AD53F917-4855-4F5E-A776-5D000BA9A21D}"/>
              </a:ext>
            </a:extLst>
          </p:cNvPr>
          <p:cNvSpPr/>
          <p:nvPr/>
        </p:nvSpPr>
        <p:spPr>
          <a:xfrm>
            <a:off x="1391519" y="6056048"/>
            <a:ext cx="1512000" cy="468000"/>
          </a:xfrm>
          <a:prstGeom prst="chevron">
            <a:avLst>
              <a:gd name="adj" fmla="val 2765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002060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86" name="Arrow: Chevron 85">
            <a:extLst>
              <a:ext uri="{FF2B5EF4-FFF2-40B4-BE49-F238E27FC236}">
                <a16:creationId xmlns:a16="http://schemas.microsoft.com/office/drawing/2014/main" id="{1D5127E2-7153-4F7C-88FD-1DD9288A38AE}"/>
              </a:ext>
            </a:extLst>
          </p:cNvPr>
          <p:cNvSpPr/>
          <p:nvPr/>
        </p:nvSpPr>
        <p:spPr>
          <a:xfrm>
            <a:off x="2863519" y="6056050"/>
            <a:ext cx="1512000" cy="468000"/>
          </a:xfrm>
          <a:prstGeom prst="chevron">
            <a:avLst>
              <a:gd name="adj" fmla="val 2765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002060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87" name="Arrow: Chevron 86">
            <a:extLst>
              <a:ext uri="{FF2B5EF4-FFF2-40B4-BE49-F238E27FC236}">
                <a16:creationId xmlns:a16="http://schemas.microsoft.com/office/drawing/2014/main" id="{E65C62E1-0224-45A3-9E81-04AEFF8A49F4}"/>
              </a:ext>
            </a:extLst>
          </p:cNvPr>
          <p:cNvSpPr/>
          <p:nvPr/>
        </p:nvSpPr>
        <p:spPr>
          <a:xfrm>
            <a:off x="4335519" y="6056048"/>
            <a:ext cx="1512000" cy="468000"/>
          </a:xfrm>
          <a:prstGeom prst="chevron">
            <a:avLst>
              <a:gd name="adj" fmla="val 2765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002060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88" name="Arrow: Chevron 87">
            <a:extLst>
              <a:ext uri="{FF2B5EF4-FFF2-40B4-BE49-F238E27FC236}">
                <a16:creationId xmlns:a16="http://schemas.microsoft.com/office/drawing/2014/main" id="{AC0FFA67-82C5-49F2-A02B-1C214740486F}"/>
              </a:ext>
            </a:extLst>
          </p:cNvPr>
          <p:cNvSpPr/>
          <p:nvPr/>
        </p:nvSpPr>
        <p:spPr>
          <a:xfrm>
            <a:off x="5807519" y="6056048"/>
            <a:ext cx="1512000" cy="468000"/>
          </a:xfrm>
          <a:prstGeom prst="chevron">
            <a:avLst>
              <a:gd name="adj" fmla="val 2765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002060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753B23-7569-4D22-94F7-1DB32B8F00C4}"/>
              </a:ext>
            </a:extLst>
          </p:cNvPr>
          <p:cNvSpPr txBox="1"/>
          <p:nvPr/>
        </p:nvSpPr>
        <p:spPr>
          <a:xfrm>
            <a:off x="53888" y="5268164"/>
            <a:ext cx="1287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Resource Layer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B0B8754-5FE2-4951-9D89-43F4966F9C58}"/>
              </a:ext>
            </a:extLst>
          </p:cNvPr>
          <p:cNvSpPr/>
          <p:nvPr/>
        </p:nvSpPr>
        <p:spPr>
          <a:xfrm>
            <a:off x="1391519" y="5326551"/>
            <a:ext cx="5928000" cy="46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B050"/>
                </a:solidFill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Automation Systems (Sensors &amp; Actuators)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C9D7D4-4A6E-4FFE-9327-21626E85679F}"/>
              </a:ext>
            </a:extLst>
          </p:cNvPr>
          <p:cNvSpPr txBox="1"/>
          <p:nvPr/>
        </p:nvSpPr>
        <p:spPr>
          <a:xfrm>
            <a:off x="53888" y="3283001"/>
            <a:ext cx="1287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Basic</a:t>
            </a:r>
            <a:b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Function Layer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5AC9F6E1-C60B-43B2-87A1-207378557C33}"/>
              </a:ext>
            </a:extLst>
          </p:cNvPr>
          <p:cNvSpPr/>
          <p:nvPr/>
        </p:nvSpPr>
        <p:spPr>
          <a:xfrm>
            <a:off x="1391519" y="3285304"/>
            <a:ext cx="5928000" cy="39600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002060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06406A67-F80B-4771-A048-56C19B89570D}"/>
              </a:ext>
            </a:extLst>
          </p:cNvPr>
          <p:cNvSpPr/>
          <p:nvPr/>
        </p:nvSpPr>
        <p:spPr>
          <a:xfrm>
            <a:off x="1391519" y="3751695"/>
            <a:ext cx="5928000" cy="36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Tracking &amp; Traceability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082596F-70F2-4750-8F72-4BF4CFB5806D}"/>
              </a:ext>
            </a:extLst>
          </p:cNvPr>
          <p:cNvSpPr/>
          <p:nvPr/>
        </p:nvSpPr>
        <p:spPr>
          <a:xfrm>
            <a:off x="2666576" y="3375304"/>
            <a:ext cx="1836000" cy="216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Operational Metrics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B9D216D-CE9B-449D-AF01-2EE0BE382749}"/>
              </a:ext>
            </a:extLst>
          </p:cNvPr>
          <p:cNvSpPr/>
          <p:nvPr/>
        </p:nvSpPr>
        <p:spPr>
          <a:xfrm>
            <a:off x="4640462" y="3375304"/>
            <a:ext cx="1548000" cy="216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Financial Metrics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3D67F0A-AA8F-4631-8C70-4271C6C6F0CB}"/>
              </a:ext>
            </a:extLst>
          </p:cNvPr>
          <p:cNvSpPr/>
          <p:nvPr/>
        </p:nvSpPr>
        <p:spPr>
          <a:xfrm>
            <a:off x="6326349" y="3375304"/>
            <a:ext cx="936000" cy="216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Reporting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E2E544A-F256-4D63-9403-46FAC0F7918F}"/>
              </a:ext>
            </a:extLst>
          </p:cNvPr>
          <p:cNvSpPr/>
          <p:nvPr/>
        </p:nvSpPr>
        <p:spPr>
          <a:xfrm>
            <a:off x="1448690" y="3375304"/>
            <a:ext cx="1080000" cy="216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Dashboard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D00C10-4D36-401B-AEA4-8C01AE43FF14}"/>
              </a:ext>
            </a:extLst>
          </p:cNvPr>
          <p:cNvSpPr txBox="1"/>
          <p:nvPr/>
        </p:nvSpPr>
        <p:spPr>
          <a:xfrm>
            <a:off x="53888" y="2229041"/>
            <a:ext cx="1287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Advanced Function Layer</a:t>
            </a: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F146AB05-706F-4D83-B6E5-8A0E42C64821}"/>
              </a:ext>
            </a:extLst>
          </p:cNvPr>
          <p:cNvSpPr/>
          <p:nvPr/>
        </p:nvSpPr>
        <p:spPr>
          <a:xfrm>
            <a:off x="1391519" y="2490279"/>
            <a:ext cx="5928000" cy="648000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002060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CD81C86-0291-41AD-910D-F03A9B66D340}"/>
              </a:ext>
            </a:extLst>
          </p:cNvPr>
          <p:cNvSpPr/>
          <p:nvPr/>
        </p:nvSpPr>
        <p:spPr>
          <a:xfrm>
            <a:off x="1616320" y="2857869"/>
            <a:ext cx="2664000" cy="21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Quality Management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04AE877E-E994-4C16-BDA0-E3FEF30C9FC4}"/>
              </a:ext>
            </a:extLst>
          </p:cNvPr>
          <p:cNvSpPr/>
          <p:nvPr/>
        </p:nvSpPr>
        <p:spPr>
          <a:xfrm>
            <a:off x="1616320" y="2554690"/>
            <a:ext cx="2664000" cy="21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Production Management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0E6B144D-07A5-47A6-80FD-048B7BDC5928}"/>
              </a:ext>
            </a:extLst>
          </p:cNvPr>
          <p:cNvSpPr/>
          <p:nvPr/>
        </p:nvSpPr>
        <p:spPr>
          <a:xfrm>
            <a:off x="4502718" y="2857869"/>
            <a:ext cx="2664000" cy="21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Maintenance Management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6B85407-3FD2-493C-8146-558A697D6785}"/>
              </a:ext>
            </a:extLst>
          </p:cNvPr>
          <p:cNvSpPr/>
          <p:nvPr/>
        </p:nvSpPr>
        <p:spPr>
          <a:xfrm>
            <a:off x="4502718" y="2554690"/>
            <a:ext cx="2664000" cy="21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Inventory Management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930F591-52F7-49B2-A770-1330042A8520}"/>
              </a:ext>
            </a:extLst>
          </p:cNvPr>
          <p:cNvSpPr/>
          <p:nvPr/>
        </p:nvSpPr>
        <p:spPr>
          <a:xfrm>
            <a:off x="1391519" y="2162910"/>
            <a:ext cx="5928000" cy="28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Event Stream Processing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A745BE-6E9A-40BB-AEFC-8CC91DDFA66E}"/>
              </a:ext>
            </a:extLst>
          </p:cNvPr>
          <p:cNvSpPr txBox="1"/>
          <p:nvPr/>
        </p:nvSpPr>
        <p:spPr>
          <a:xfrm>
            <a:off x="53888" y="4269443"/>
            <a:ext cx="1287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 Layer</a:t>
            </a: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212E438C-A80F-42A5-8430-6A3662D348D9}"/>
              </a:ext>
            </a:extLst>
          </p:cNvPr>
          <p:cNvSpPr/>
          <p:nvPr/>
        </p:nvSpPr>
        <p:spPr>
          <a:xfrm>
            <a:off x="1379519" y="4258720"/>
            <a:ext cx="5940000" cy="360000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002060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10" name="Flowchart: Magnetic Disk 109">
            <a:extLst>
              <a:ext uri="{FF2B5EF4-FFF2-40B4-BE49-F238E27FC236}">
                <a16:creationId xmlns:a16="http://schemas.microsoft.com/office/drawing/2014/main" id="{7489AE19-613C-42C4-9425-D5006C5F4AD4}"/>
              </a:ext>
            </a:extLst>
          </p:cNvPr>
          <p:cNvSpPr/>
          <p:nvPr/>
        </p:nvSpPr>
        <p:spPr>
          <a:xfrm>
            <a:off x="2252077" y="4312720"/>
            <a:ext cx="504000" cy="252000"/>
          </a:xfrm>
          <a:prstGeom prst="flowChartMagneticDisk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2F3681E-C7C7-4A4D-A2FE-73DAE0EB7D09}"/>
              </a:ext>
            </a:extLst>
          </p:cNvPr>
          <p:cNvSpPr/>
          <p:nvPr/>
        </p:nvSpPr>
        <p:spPr>
          <a:xfrm>
            <a:off x="3706951" y="4312720"/>
            <a:ext cx="2160000" cy="252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Real-Time Process Data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D860F959-16C8-46AB-9FAC-593A48868D95}"/>
              </a:ext>
            </a:extLst>
          </p:cNvPr>
          <p:cNvSpPr/>
          <p:nvPr/>
        </p:nvSpPr>
        <p:spPr>
          <a:xfrm>
            <a:off x="6054388" y="4312720"/>
            <a:ext cx="1188000" cy="252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Control Data</a:t>
            </a:r>
          </a:p>
        </p:txBody>
      </p:sp>
      <p:sp>
        <p:nvSpPr>
          <p:cNvPr id="113" name="Flowchart: Multidocument 112">
            <a:extLst>
              <a:ext uri="{FF2B5EF4-FFF2-40B4-BE49-F238E27FC236}">
                <a16:creationId xmlns:a16="http://schemas.microsoft.com/office/drawing/2014/main" id="{4D39BCB6-7C4B-46B1-A720-EDC76A4B9A77}"/>
              </a:ext>
            </a:extLst>
          </p:cNvPr>
          <p:cNvSpPr/>
          <p:nvPr/>
        </p:nvSpPr>
        <p:spPr>
          <a:xfrm>
            <a:off x="2979514" y="4312720"/>
            <a:ext cx="504000" cy="252000"/>
          </a:xfrm>
          <a:prstGeom prst="flowChartMultidocumen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9CF834-D4BC-4432-8A36-0923C9009DB4}"/>
              </a:ext>
            </a:extLst>
          </p:cNvPr>
          <p:cNvSpPr txBox="1"/>
          <p:nvPr/>
        </p:nvSpPr>
        <p:spPr>
          <a:xfrm>
            <a:off x="53888" y="1488911"/>
            <a:ext cx="1287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Smart Layer</a:t>
            </a: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D3992248-563A-41D7-B7C3-192039DE5989}"/>
              </a:ext>
            </a:extLst>
          </p:cNvPr>
          <p:cNvSpPr/>
          <p:nvPr/>
        </p:nvSpPr>
        <p:spPr>
          <a:xfrm>
            <a:off x="1379519" y="1298188"/>
            <a:ext cx="5940000" cy="720000"/>
          </a:xfrm>
          <a:prstGeom prst="roundRect">
            <a:avLst>
              <a:gd name="adj" fmla="val 0"/>
            </a:avLst>
          </a:prstGeom>
          <a:solidFill>
            <a:srgbClr val="D9ECF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002060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54CF8F2-A089-4EE8-8F2C-719FB40FBD7C}"/>
              </a:ext>
            </a:extLst>
          </p:cNvPr>
          <p:cNvSpPr/>
          <p:nvPr/>
        </p:nvSpPr>
        <p:spPr>
          <a:xfrm>
            <a:off x="1538290" y="1728548"/>
            <a:ext cx="1692000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Big Data Analytics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D5ECDFA-A774-4E08-B535-C850CDD1CA31}"/>
              </a:ext>
            </a:extLst>
          </p:cNvPr>
          <p:cNvSpPr/>
          <p:nvPr/>
        </p:nvSpPr>
        <p:spPr>
          <a:xfrm>
            <a:off x="1592290" y="1386906"/>
            <a:ext cx="1584000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en-US" sz="1600" dirty="0">
                <a:solidFill>
                  <a:srgbClr val="002060"/>
                </a:solidFill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Smart Products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85D1F2B-8296-4549-A35C-041DD600E49C}"/>
              </a:ext>
            </a:extLst>
          </p:cNvPr>
          <p:cNvSpPr/>
          <p:nvPr/>
        </p:nvSpPr>
        <p:spPr>
          <a:xfrm>
            <a:off x="5360749" y="1728548"/>
            <a:ext cx="1800000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r"/>
            <a:r>
              <a:rPr lang="en-US" sz="1600" dirty="0">
                <a:solidFill>
                  <a:srgbClr val="002060"/>
                </a:solidFill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Augmented Reality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973D2E81-998B-4998-B018-2F548827F929}"/>
              </a:ext>
            </a:extLst>
          </p:cNvPr>
          <p:cNvSpPr/>
          <p:nvPr/>
        </p:nvSpPr>
        <p:spPr>
          <a:xfrm>
            <a:off x="5360749" y="1386906"/>
            <a:ext cx="1800000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r"/>
            <a:r>
              <a:rPr lang="en-US" sz="1600" dirty="0">
                <a:solidFill>
                  <a:srgbClr val="002060"/>
                </a:solidFill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Smart Maintenance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42340970-08F0-498C-9EE1-BBFDD2D8E2EB}"/>
              </a:ext>
            </a:extLst>
          </p:cNvPr>
          <p:cNvSpPr/>
          <p:nvPr/>
        </p:nvSpPr>
        <p:spPr>
          <a:xfrm>
            <a:off x="3350519" y="1386906"/>
            <a:ext cx="1836000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Smart Supply Chain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F162C743-5632-4CFB-B7D7-5E02638012AC}"/>
              </a:ext>
            </a:extLst>
          </p:cNvPr>
          <p:cNvSpPr/>
          <p:nvPr/>
        </p:nvSpPr>
        <p:spPr>
          <a:xfrm>
            <a:off x="3322169" y="1728548"/>
            <a:ext cx="1946702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Intelligent Machines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4BEF8-8D9D-4C36-AC40-D0D68D353C71}"/>
              </a:ext>
            </a:extLst>
          </p:cNvPr>
          <p:cNvSpPr txBox="1"/>
          <p:nvPr/>
        </p:nvSpPr>
        <p:spPr>
          <a:xfrm>
            <a:off x="53888" y="4774165"/>
            <a:ext cx="1287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Edge Layer</a:t>
            </a:r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C9F9DD9A-515F-4F0D-84A9-2D7C9B03A5E9}"/>
              </a:ext>
            </a:extLst>
          </p:cNvPr>
          <p:cNvSpPr/>
          <p:nvPr/>
        </p:nvSpPr>
        <p:spPr>
          <a:xfrm>
            <a:off x="1391519" y="4763442"/>
            <a:ext cx="5928000" cy="360000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002060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9B48E9EC-2237-4898-8037-194520011784}"/>
              </a:ext>
            </a:extLst>
          </p:cNvPr>
          <p:cNvSpPr/>
          <p:nvPr/>
        </p:nvSpPr>
        <p:spPr>
          <a:xfrm>
            <a:off x="1699120" y="4763442"/>
            <a:ext cx="154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Connectivity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C0E8F76A-8E2B-4C0B-BC61-AEB2C7AC218B}"/>
              </a:ext>
            </a:extLst>
          </p:cNvPr>
          <p:cNvSpPr/>
          <p:nvPr/>
        </p:nvSpPr>
        <p:spPr>
          <a:xfrm>
            <a:off x="5463919" y="4763442"/>
            <a:ext cx="154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Preprocessing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087F3E47-F3A5-4020-B387-2EF5F011165E}"/>
              </a:ext>
            </a:extLst>
          </p:cNvPr>
          <p:cNvSpPr/>
          <p:nvPr/>
        </p:nvSpPr>
        <p:spPr>
          <a:xfrm>
            <a:off x="3581520" y="4763442"/>
            <a:ext cx="1548000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Data Acquisition</a:t>
            </a:r>
          </a:p>
        </p:txBody>
      </p:sp>
      <p:sp>
        <p:nvSpPr>
          <p:cNvPr id="156" name="Cloud 155">
            <a:extLst>
              <a:ext uri="{FF2B5EF4-FFF2-40B4-BE49-F238E27FC236}">
                <a16:creationId xmlns:a16="http://schemas.microsoft.com/office/drawing/2014/main" id="{D4FE19CE-4055-45F3-96FC-0FE3AF671BAE}"/>
              </a:ext>
            </a:extLst>
          </p:cNvPr>
          <p:cNvSpPr/>
          <p:nvPr/>
        </p:nvSpPr>
        <p:spPr>
          <a:xfrm>
            <a:off x="1460662" y="4314922"/>
            <a:ext cx="567978" cy="247596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B733D7C6-B783-440B-8118-8F80BF8D38CA}"/>
              </a:ext>
            </a:extLst>
          </p:cNvPr>
          <p:cNvSpPr txBox="1"/>
          <p:nvPr/>
        </p:nvSpPr>
        <p:spPr>
          <a:xfrm>
            <a:off x="7835550" y="6027626"/>
            <a:ext cx="43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44000">
              <a:buClr>
                <a:schemeClr val="tx1">
                  <a:lumMod val="65000"/>
                  <a:lumOff val="35000"/>
                </a:schemeClr>
              </a:buClr>
              <a:buFont typeface="Segoe UI" panose="020B0502040204020203" pitchFamily="34" charset="0"/>
              <a:buChar char="»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Manufacturing &amp; logistic processes / operations / activities …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6163FBEA-D648-43F1-B10F-A7F1487D4335}"/>
              </a:ext>
            </a:extLst>
          </p:cNvPr>
          <p:cNvSpPr txBox="1"/>
          <p:nvPr/>
        </p:nvSpPr>
        <p:spPr>
          <a:xfrm>
            <a:off x="7835550" y="5298126"/>
            <a:ext cx="43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44000">
              <a:buClr>
                <a:schemeClr val="tx1">
                  <a:lumMod val="65000"/>
                  <a:lumOff val="35000"/>
                </a:schemeClr>
              </a:buClr>
              <a:buFont typeface="Segoe UI" panose="020B0502040204020203" pitchFamily="34" charset="0"/>
              <a:buChar char="»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Automation system supporting manufacturing &amp; logistic processes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4C7ADE8-70DC-4FC2-9561-78D6CA493996}"/>
              </a:ext>
            </a:extLst>
          </p:cNvPr>
          <p:cNvSpPr txBox="1"/>
          <p:nvPr/>
        </p:nvSpPr>
        <p:spPr>
          <a:xfrm>
            <a:off x="7835550" y="4681832"/>
            <a:ext cx="43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44000">
              <a:buClr>
                <a:schemeClr val="tx1">
                  <a:lumMod val="65000"/>
                  <a:lumOff val="35000"/>
                </a:schemeClr>
              </a:buClr>
              <a:buFont typeface="Segoe UI" panose="020B0502040204020203" pitchFamily="34" charset="0"/>
              <a:buChar char="»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Support bi-direction communication, with basic error handling features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DAB2A72-F248-4FB7-855F-C5C4BCFA27B0}"/>
              </a:ext>
            </a:extLst>
          </p:cNvPr>
          <p:cNvSpPr txBox="1"/>
          <p:nvPr/>
        </p:nvSpPr>
        <p:spPr>
          <a:xfrm>
            <a:off x="7835550" y="4177110"/>
            <a:ext cx="43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44000">
              <a:buClr>
                <a:schemeClr val="tx1">
                  <a:lumMod val="65000"/>
                  <a:lumOff val="35000"/>
                </a:schemeClr>
              </a:buClr>
              <a:buFont typeface="Segoe UI" panose="020B0502040204020203" pitchFamily="34" charset="0"/>
              <a:buChar char="»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accessed from multiple sources and can be in multiple heterogeneous format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1EF806E4-70D6-46CE-9293-AF85AB66DAC1}"/>
              </a:ext>
            </a:extLst>
          </p:cNvPr>
          <p:cNvSpPr txBox="1"/>
          <p:nvPr/>
        </p:nvSpPr>
        <p:spPr>
          <a:xfrm>
            <a:off x="7835550" y="3329168"/>
            <a:ext cx="4320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44000">
              <a:buClr>
                <a:schemeClr val="tx1">
                  <a:lumMod val="65000"/>
                  <a:lumOff val="35000"/>
                </a:schemeClr>
              </a:buClr>
              <a:buFont typeface="Segoe UI" panose="020B0502040204020203" pitchFamily="34" charset="0"/>
              <a:buChar char="»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Traceability assist to build the context</a:t>
            </a:r>
          </a:p>
          <a:p>
            <a:pPr marL="144000" indent="-144000">
              <a:buClr>
                <a:schemeClr val="tx1">
                  <a:lumMod val="65000"/>
                  <a:lumOff val="35000"/>
                </a:schemeClr>
              </a:buClr>
              <a:buFont typeface="Segoe UI" panose="020B0502040204020203" pitchFamily="34" charset="0"/>
              <a:buChar char="»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Operator monitors manufacturing &amp; logistic processes manually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8184B3D-B926-411F-95CF-7674BDBE3C11}"/>
              </a:ext>
            </a:extLst>
          </p:cNvPr>
          <p:cNvSpPr txBox="1"/>
          <p:nvPr/>
        </p:nvSpPr>
        <p:spPr>
          <a:xfrm>
            <a:off x="7835550" y="2173541"/>
            <a:ext cx="43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44000">
              <a:buClr>
                <a:schemeClr val="tx1">
                  <a:lumMod val="65000"/>
                  <a:lumOff val="35000"/>
                </a:schemeClr>
              </a:buClr>
              <a:buFont typeface="Segoe UI" panose="020B0502040204020203" pitchFamily="34" charset="0"/>
              <a:buChar char="»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Operator monitors and controls  manufacturing &amp; logistic processes </a:t>
            </a:r>
          </a:p>
          <a:p>
            <a:pPr marL="144000" indent="-144000">
              <a:buClr>
                <a:schemeClr val="tx1">
                  <a:lumMod val="65000"/>
                  <a:lumOff val="35000"/>
                </a:schemeClr>
              </a:buClr>
              <a:buFont typeface="Segoe UI" panose="020B0502040204020203" pitchFamily="34" charset="0"/>
              <a:buChar char="»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Autonomously trigger actions to predefined situations in near real-time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3DC43A2F-4CA2-4C0B-B723-F9FA4AC81490}"/>
              </a:ext>
            </a:extLst>
          </p:cNvPr>
          <p:cNvSpPr txBox="1"/>
          <p:nvPr/>
        </p:nvSpPr>
        <p:spPr>
          <a:xfrm>
            <a:off x="7835550" y="1181134"/>
            <a:ext cx="43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44000">
              <a:buClr>
                <a:schemeClr val="tx1">
                  <a:lumMod val="65000"/>
                  <a:lumOff val="35000"/>
                </a:schemeClr>
              </a:buClr>
              <a:buFont typeface="Segoe UI" panose="020B0502040204020203" pitchFamily="34" charset="0"/>
              <a:buChar char="»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Extensive use of ML/AI algorithms to derive new insights</a:t>
            </a:r>
          </a:p>
          <a:p>
            <a:pPr marL="144000" indent="-144000">
              <a:buClr>
                <a:schemeClr val="tx1">
                  <a:lumMod val="65000"/>
                  <a:lumOff val="35000"/>
                </a:schemeClr>
              </a:buClr>
              <a:buFont typeface="Segoe UI" panose="020B0502040204020203" pitchFamily="34" charset="0"/>
              <a:buChar char="»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Deploy insights to control manufacturing &amp; logistic processes 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930F591-52F7-49B2-A770-1330042A8520}"/>
              </a:ext>
            </a:extLst>
          </p:cNvPr>
          <p:cNvSpPr/>
          <p:nvPr/>
        </p:nvSpPr>
        <p:spPr>
          <a:xfrm rot="16200000">
            <a:off x="6513314" y="3374499"/>
            <a:ext cx="2128440" cy="360000"/>
          </a:xfrm>
          <a:prstGeom prst="rect">
            <a:avLst/>
          </a:prstGeom>
          <a:solidFill>
            <a:srgbClr val="E4D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7030A0"/>
                </a:solidFill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ERP / PLM / PDM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859EA07-8EF5-4216-A43F-E18947FB7B9F}"/>
              </a:ext>
            </a:extLst>
          </p:cNvPr>
          <p:cNvCxnSpPr/>
          <p:nvPr/>
        </p:nvCxnSpPr>
        <p:spPr>
          <a:xfrm>
            <a:off x="1360586" y="1155700"/>
            <a:ext cx="0" cy="5583428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304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126B12-23ED-467D-8704-5DD808E6A0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fld id="{5BD192F7-09FC-4649-994D-2B5C10D689D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A04C0F-7665-4342-A938-026FF9CBD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CARR Lab - Deliverables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953A81-C5BE-4273-B2DA-93491DCE807D}"/>
              </a:ext>
            </a:extLst>
          </p:cNvPr>
          <p:cNvCxnSpPr>
            <a:cxnSpLocks/>
          </p:cNvCxnSpPr>
          <p:nvPr/>
        </p:nvCxnSpPr>
        <p:spPr>
          <a:xfrm>
            <a:off x="36450" y="1225827"/>
            <a:ext cx="12060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701AB82-0943-4134-BD6B-47F8C9A53F91}"/>
              </a:ext>
            </a:extLst>
          </p:cNvPr>
          <p:cNvCxnSpPr>
            <a:cxnSpLocks/>
          </p:cNvCxnSpPr>
          <p:nvPr/>
        </p:nvCxnSpPr>
        <p:spPr>
          <a:xfrm>
            <a:off x="36450" y="2090549"/>
            <a:ext cx="12060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AFBD3B-C8DB-4629-936E-0CA6B0F3F616}"/>
              </a:ext>
            </a:extLst>
          </p:cNvPr>
          <p:cNvCxnSpPr>
            <a:cxnSpLocks/>
          </p:cNvCxnSpPr>
          <p:nvPr/>
        </p:nvCxnSpPr>
        <p:spPr>
          <a:xfrm>
            <a:off x="36450" y="3210640"/>
            <a:ext cx="12060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229F02-11FC-43FA-9E5E-CB6E5AF3ED08}"/>
              </a:ext>
            </a:extLst>
          </p:cNvPr>
          <p:cNvCxnSpPr>
            <a:cxnSpLocks/>
          </p:cNvCxnSpPr>
          <p:nvPr/>
        </p:nvCxnSpPr>
        <p:spPr>
          <a:xfrm>
            <a:off x="36450" y="4186359"/>
            <a:ext cx="12060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A717B6-FDD1-4E4D-A3E8-91B0201A517E}"/>
              </a:ext>
            </a:extLst>
          </p:cNvPr>
          <p:cNvCxnSpPr>
            <a:cxnSpLocks/>
          </p:cNvCxnSpPr>
          <p:nvPr/>
        </p:nvCxnSpPr>
        <p:spPr>
          <a:xfrm>
            <a:off x="36450" y="4691081"/>
            <a:ext cx="12060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C238BF-573F-47B7-9032-CA0E23F42CA8}"/>
              </a:ext>
            </a:extLst>
          </p:cNvPr>
          <p:cNvCxnSpPr>
            <a:cxnSpLocks/>
          </p:cNvCxnSpPr>
          <p:nvPr/>
        </p:nvCxnSpPr>
        <p:spPr>
          <a:xfrm>
            <a:off x="36450" y="5195803"/>
            <a:ext cx="12060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A3A910D-F673-401E-97F5-514F63FDD20D}"/>
              </a:ext>
            </a:extLst>
          </p:cNvPr>
          <p:cNvCxnSpPr>
            <a:cxnSpLocks/>
          </p:cNvCxnSpPr>
          <p:nvPr/>
        </p:nvCxnSpPr>
        <p:spPr>
          <a:xfrm>
            <a:off x="36450" y="5925300"/>
            <a:ext cx="12060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4D76B0A-E1A0-4F27-897A-6C37794B8B58}"/>
              </a:ext>
            </a:extLst>
          </p:cNvPr>
          <p:cNvCxnSpPr>
            <a:cxnSpLocks/>
          </p:cNvCxnSpPr>
          <p:nvPr/>
        </p:nvCxnSpPr>
        <p:spPr>
          <a:xfrm>
            <a:off x="36450" y="6654800"/>
            <a:ext cx="114796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EFBD53A-5441-40BB-BD63-7B7D1D02CDCB}"/>
              </a:ext>
            </a:extLst>
          </p:cNvPr>
          <p:cNvSpPr txBox="1"/>
          <p:nvPr/>
        </p:nvSpPr>
        <p:spPr>
          <a:xfrm>
            <a:off x="53888" y="5997661"/>
            <a:ext cx="1287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Process Layer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753B23-7569-4D22-94F7-1DB32B8F00C4}"/>
              </a:ext>
            </a:extLst>
          </p:cNvPr>
          <p:cNvSpPr txBox="1"/>
          <p:nvPr/>
        </p:nvSpPr>
        <p:spPr>
          <a:xfrm>
            <a:off x="53888" y="5268164"/>
            <a:ext cx="1287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Resource Layer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C9D7D4-4A6E-4FFE-9327-21626E85679F}"/>
              </a:ext>
            </a:extLst>
          </p:cNvPr>
          <p:cNvSpPr txBox="1"/>
          <p:nvPr/>
        </p:nvSpPr>
        <p:spPr>
          <a:xfrm>
            <a:off x="53888" y="3283001"/>
            <a:ext cx="1287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Basic</a:t>
            </a:r>
            <a:b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Function Layer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D00C10-4D36-401B-AEA4-8C01AE43FF14}"/>
              </a:ext>
            </a:extLst>
          </p:cNvPr>
          <p:cNvSpPr txBox="1"/>
          <p:nvPr/>
        </p:nvSpPr>
        <p:spPr>
          <a:xfrm>
            <a:off x="53888" y="2229041"/>
            <a:ext cx="1287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Advanced Function Layer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A745BE-6E9A-40BB-AEFC-8CC91DDFA66E}"/>
              </a:ext>
            </a:extLst>
          </p:cNvPr>
          <p:cNvSpPr txBox="1"/>
          <p:nvPr/>
        </p:nvSpPr>
        <p:spPr>
          <a:xfrm>
            <a:off x="53888" y="4269443"/>
            <a:ext cx="1287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 Layer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9CF834-D4BC-4432-8A36-0923C9009DB4}"/>
              </a:ext>
            </a:extLst>
          </p:cNvPr>
          <p:cNvSpPr txBox="1"/>
          <p:nvPr/>
        </p:nvSpPr>
        <p:spPr>
          <a:xfrm>
            <a:off x="53888" y="1488911"/>
            <a:ext cx="1287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Smart Layer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4BEF8-8D9D-4C36-AC40-D0D68D353C71}"/>
              </a:ext>
            </a:extLst>
          </p:cNvPr>
          <p:cNvSpPr txBox="1"/>
          <p:nvPr/>
        </p:nvSpPr>
        <p:spPr>
          <a:xfrm>
            <a:off x="53888" y="4774165"/>
            <a:ext cx="1287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Edge Layer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DC43A2F-4CA2-4C0B-B723-F9FA4AC81490}"/>
              </a:ext>
            </a:extLst>
          </p:cNvPr>
          <p:cNvSpPr txBox="1"/>
          <p:nvPr/>
        </p:nvSpPr>
        <p:spPr>
          <a:xfrm>
            <a:off x="1456292" y="6120773"/>
            <a:ext cx="104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44000">
              <a:buClr>
                <a:schemeClr val="tx1">
                  <a:lumMod val="65000"/>
                  <a:lumOff val="35000"/>
                </a:schemeClr>
              </a:buClr>
              <a:buFont typeface="Segoe UI" panose="020B0502040204020203" pitchFamily="34" charset="0"/>
              <a:buChar char="»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Cell Layout with required specifications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DC43A2F-4CA2-4C0B-B723-F9FA4AC81490}"/>
              </a:ext>
            </a:extLst>
          </p:cNvPr>
          <p:cNvSpPr txBox="1"/>
          <p:nvPr/>
        </p:nvSpPr>
        <p:spPr>
          <a:xfrm>
            <a:off x="1456292" y="5268164"/>
            <a:ext cx="1044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44000">
              <a:buClr>
                <a:schemeClr val="tx1">
                  <a:lumMod val="65000"/>
                  <a:lumOff val="35000"/>
                </a:schemeClr>
              </a:buClr>
              <a:buFont typeface="Segoe UI" panose="020B0502040204020203" pitchFamily="34" charset="0"/>
              <a:buChar char="»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CAD Modeling, Simulations</a:t>
            </a:r>
          </a:p>
          <a:p>
            <a:pPr marL="144000" indent="-144000">
              <a:buClr>
                <a:schemeClr val="tx1">
                  <a:lumMod val="65000"/>
                  <a:lumOff val="35000"/>
                </a:schemeClr>
              </a:buClr>
              <a:buFont typeface="Segoe UI" panose="020B0502040204020203" pitchFamily="34" charset="0"/>
              <a:buChar char="»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PLC and Robot Programming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DC43A2F-4CA2-4C0B-B723-F9FA4AC81490}"/>
              </a:ext>
            </a:extLst>
          </p:cNvPr>
          <p:cNvSpPr txBox="1"/>
          <p:nvPr/>
        </p:nvSpPr>
        <p:spPr>
          <a:xfrm>
            <a:off x="1456292" y="4774165"/>
            <a:ext cx="104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44000">
              <a:buClr>
                <a:schemeClr val="tx1">
                  <a:lumMod val="65000"/>
                  <a:lumOff val="35000"/>
                </a:schemeClr>
              </a:buClr>
              <a:buFont typeface="Segoe UI" panose="020B0502040204020203" pitchFamily="34" charset="0"/>
              <a:buChar char="»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Programs to connect with resources through OPC UA, and maybe TCP/IP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DC43A2F-4CA2-4C0B-B723-F9FA4AC81490}"/>
              </a:ext>
            </a:extLst>
          </p:cNvPr>
          <p:cNvSpPr txBox="1"/>
          <p:nvPr/>
        </p:nvSpPr>
        <p:spPr>
          <a:xfrm>
            <a:off x="1456292" y="4269443"/>
            <a:ext cx="104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44000">
              <a:buClr>
                <a:schemeClr val="tx1">
                  <a:lumMod val="65000"/>
                  <a:lumOff val="35000"/>
                </a:schemeClr>
              </a:buClr>
              <a:buFont typeface="Segoe UI" panose="020B0502040204020203" pitchFamily="34" charset="0"/>
              <a:buChar char="»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UML Diagrams, ER Diagram, Data Flow Diagrams, SQL Scripts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DC43A2F-4CA2-4C0B-B723-F9FA4AC81490}"/>
              </a:ext>
            </a:extLst>
          </p:cNvPr>
          <p:cNvSpPr txBox="1"/>
          <p:nvPr/>
        </p:nvSpPr>
        <p:spPr>
          <a:xfrm>
            <a:off x="1456292" y="3406112"/>
            <a:ext cx="1044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44000">
              <a:buClr>
                <a:schemeClr val="tx1">
                  <a:lumMod val="65000"/>
                  <a:lumOff val="35000"/>
                </a:schemeClr>
              </a:buClr>
              <a:buFont typeface="Segoe UI" panose="020B0502040204020203" pitchFamily="34" charset="0"/>
              <a:buChar char="»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Various screens to display the status of processes</a:t>
            </a:r>
          </a:p>
          <a:p>
            <a:pPr marL="144000" indent="-144000">
              <a:buClr>
                <a:schemeClr val="tx1">
                  <a:lumMod val="65000"/>
                  <a:lumOff val="35000"/>
                </a:schemeClr>
              </a:buClr>
              <a:buFont typeface="Segoe UI" panose="020B0502040204020203" pitchFamily="34" charset="0"/>
              <a:buChar char="»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Definition of operational and financial metrics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DC43A2F-4CA2-4C0B-B723-F9FA4AC81490}"/>
              </a:ext>
            </a:extLst>
          </p:cNvPr>
          <p:cNvSpPr txBox="1"/>
          <p:nvPr/>
        </p:nvSpPr>
        <p:spPr>
          <a:xfrm>
            <a:off x="1456292" y="2481318"/>
            <a:ext cx="104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44000">
              <a:buClr>
                <a:schemeClr val="tx1">
                  <a:lumMod val="65000"/>
                  <a:lumOff val="35000"/>
                </a:schemeClr>
              </a:buClr>
              <a:buFont typeface="Segoe UI" panose="020B0502040204020203" pitchFamily="34" charset="0"/>
              <a:buChar char="»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 business logic related to production, inventory and quality management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C43A2F-4CA2-4C0B-B723-F9FA4AC81490}"/>
              </a:ext>
            </a:extLst>
          </p:cNvPr>
          <p:cNvSpPr txBox="1"/>
          <p:nvPr/>
        </p:nvSpPr>
        <p:spPr>
          <a:xfrm>
            <a:off x="1456292" y="1488911"/>
            <a:ext cx="104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44000">
              <a:buClr>
                <a:schemeClr val="tx1">
                  <a:lumMod val="65000"/>
                  <a:lumOff val="35000"/>
                </a:schemeClr>
              </a:buClr>
              <a:buFont typeface="Segoe UI" panose="020B0502040204020203" pitchFamily="34" charset="0"/>
              <a:buChar char="»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AI/ML Models – create, validate and deploy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859EA07-8EF5-4216-A43F-E18947FB7B9F}"/>
              </a:ext>
            </a:extLst>
          </p:cNvPr>
          <p:cNvCxnSpPr/>
          <p:nvPr/>
        </p:nvCxnSpPr>
        <p:spPr>
          <a:xfrm>
            <a:off x="1360586" y="1155700"/>
            <a:ext cx="0" cy="5583428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655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898011-9A2E-4392-9B77-442F50BA2C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fld id="{FE419A96-5DA8-4B5B-A5B0-8E9B97C3A4A3}" type="slidenum">
              <a:rPr lang="x-none" i="0"/>
              <a:pPr/>
              <a:t>12</a:t>
            </a:fld>
            <a:endParaRPr lang="en-US" i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472BA4-7DC0-4562-9332-671174273530}"/>
              </a:ext>
            </a:extLst>
          </p:cNvPr>
          <p:cNvSpPr txBox="1"/>
          <p:nvPr/>
        </p:nvSpPr>
        <p:spPr>
          <a:xfrm>
            <a:off x="4835174" y="3075057"/>
            <a:ext cx="25216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B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</a:t>
            </a:r>
            <a:endParaRPr lang="x-none" sz="4000" dirty="0">
              <a:solidFill>
                <a:srgbClr val="B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679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1168743" y="6451600"/>
            <a:ext cx="639256" cy="406400"/>
          </a:xfrm>
        </p:spPr>
        <p:txBody>
          <a:bodyPr/>
          <a:lstStyle/>
          <a:p>
            <a:fld id="{5BD192F7-09FC-4649-994D-2B5C10D689D4}" type="slidenum">
              <a:rPr lang="en-US"/>
              <a:pPr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D5EAB3-1071-AEB3-29AD-4C5B5E2FC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624" y="250037"/>
            <a:ext cx="9612000" cy="905663"/>
          </a:xfrm>
        </p:spPr>
        <p:txBody>
          <a:bodyPr>
            <a:normAutofit/>
          </a:bodyPr>
          <a:lstStyle/>
          <a:p>
            <a:r>
              <a:rPr lang="en-IN" dirty="0"/>
              <a:t>Infrastructure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AC39A1-124D-6AB8-2227-28EF77F1EE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5" b="10902"/>
          <a:stretch/>
        </p:blipFill>
        <p:spPr>
          <a:xfrm>
            <a:off x="274749" y="1194625"/>
            <a:ext cx="4147893" cy="26253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482CB1-5BBE-4ED8-1791-CAF07DCCDA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7" b="15609"/>
          <a:stretch/>
        </p:blipFill>
        <p:spPr>
          <a:xfrm>
            <a:off x="274749" y="3937719"/>
            <a:ext cx="4147893" cy="25794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45054F-4403-8586-0E62-09DEB6B212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726"/>
          <a:stretch/>
        </p:blipFill>
        <p:spPr>
          <a:xfrm>
            <a:off x="4547246" y="1194625"/>
            <a:ext cx="7370005" cy="53215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B0A760-5EEB-5315-AC2A-D7376316150E}"/>
              </a:ext>
            </a:extLst>
          </p:cNvPr>
          <p:cNvSpPr txBox="1"/>
          <p:nvPr/>
        </p:nvSpPr>
        <p:spPr>
          <a:xfrm>
            <a:off x="4547246" y="1194625"/>
            <a:ext cx="2860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FFFF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Smart Manufacturing Lab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F6C230-54AD-984C-1709-76725B8A8057}"/>
              </a:ext>
            </a:extLst>
          </p:cNvPr>
          <p:cNvSpPr txBox="1"/>
          <p:nvPr/>
        </p:nvSpPr>
        <p:spPr>
          <a:xfrm>
            <a:off x="274749" y="3937719"/>
            <a:ext cx="3047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Modeling &amp; Simulation Lab</a:t>
            </a:r>
          </a:p>
        </p:txBody>
      </p:sp>
    </p:spTree>
    <p:extLst>
      <p:ext uri="{BB962C8B-B14F-4D97-AF65-F5344CB8AC3E}">
        <p14:creationId xmlns:p14="http://schemas.microsoft.com/office/powerpoint/2010/main" val="2907948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1168743" y="6451600"/>
            <a:ext cx="639256" cy="406400"/>
          </a:xfrm>
        </p:spPr>
        <p:txBody>
          <a:bodyPr/>
          <a:lstStyle/>
          <a:p>
            <a:fld id="{5BD192F7-09FC-4649-994D-2B5C10D689D4}" type="slidenum">
              <a:rPr lang="en-US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D5EAB3-1071-AEB3-29AD-4C5B5E2FC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624" y="250037"/>
            <a:ext cx="9612000" cy="905663"/>
          </a:xfrm>
        </p:spPr>
        <p:txBody>
          <a:bodyPr>
            <a:normAutofit/>
          </a:bodyPr>
          <a:lstStyle/>
          <a:p>
            <a:r>
              <a:rPr lang="en-IN" dirty="0"/>
              <a:t>Smart Assembly Line - Setup</a:t>
            </a:r>
          </a:p>
        </p:txBody>
      </p:sp>
      <p:sp>
        <p:nvSpPr>
          <p:cNvPr id="8" name="Rounded Rectangle 16">
            <a:extLst>
              <a:ext uri="{FF2B5EF4-FFF2-40B4-BE49-F238E27FC236}">
                <a16:creationId xmlns:a16="http://schemas.microsoft.com/office/drawing/2014/main" id="{AF3BFC65-96EA-8A50-D264-3443CFE4C8B4}"/>
              </a:ext>
            </a:extLst>
          </p:cNvPr>
          <p:cNvSpPr/>
          <p:nvPr/>
        </p:nvSpPr>
        <p:spPr>
          <a:xfrm rot="10800000" flipV="1">
            <a:off x="8775680" y="2448375"/>
            <a:ext cx="2160000" cy="270000"/>
          </a:xfrm>
          <a:prstGeom prst="roundRect">
            <a:avLst>
              <a:gd name="adj" fmla="val 0"/>
            </a:avLst>
          </a:prstGeom>
          <a:solidFill>
            <a:srgbClr val="002060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00F56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»»»»</a:t>
            </a:r>
          </a:p>
        </p:txBody>
      </p:sp>
      <p:sp>
        <p:nvSpPr>
          <p:cNvPr id="9" name="Rounded Rectangle 16">
            <a:extLst>
              <a:ext uri="{FF2B5EF4-FFF2-40B4-BE49-F238E27FC236}">
                <a16:creationId xmlns:a16="http://schemas.microsoft.com/office/drawing/2014/main" id="{BC3D4213-046E-585F-638B-5E5FD0CEBB67}"/>
              </a:ext>
            </a:extLst>
          </p:cNvPr>
          <p:cNvSpPr/>
          <p:nvPr/>
        </p:nvSpPr>
        <p:spPr>
          <a:xfrm flipV="1">
            <a:off x="4455680" y="2903200"/>
            <a:ext cx="2160000" cy="270000"/>
          </a:xfrm>
          <a:prstGeom prst="roundRect">
            <a:avLst>
              <a:gd name="adj" fmla="val 0"/>
            </a:avLst>
          </a:prstGeom>
          <a:solidFill>
            <a:srgbClr val="002060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00F56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»»»»</a:t>
            </a:r>
          </a:p>
        </p:txBody>
      </p:sp>
      <p:sp>
        <p:nvSpPr>
          <p:cNvPr id="11" name="Block Arc 10">
            <a:extLst>
              <a:ext uri="{FF2B5EF4-FFF2-40B4-BE49-F238E27FC236}">
                <a16:creationId xmlns:a16="http://schemas.microsoft.com/office/drawing/2014/main" id="{F6C460D4-7AD4-C881-0CCF-5C09BA15DC56}"/>
              </a:ext>
            </a:extLst>
          </p:cNvPr>
          <p:cNvSpPr/>
          <p:nvPr/>
        </p:nvSpPr>
        <p:spPr>
          <a:xfrm rot="16200000" flipH="1">
            <a:off x="4090826" y="2449544"/>
            <a:ext cx="720000" cy="720000"/>
          </a:xfrm>
          <a:prstGeom prst="blockArc">
            <a:avLst>
              <a:gd name="adj1" fmla="val 10798383"/>
              <a:gd name="adj2" fmla="val 112281"/>
              <a:gd name="adj3" fmla="val 37547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62000" rtlCol="0" anchor="ctr"/>
          <a:lstStyle/>
          <a:p>
            <a:pPr algn="ctr"/>
            <a:r>
              <a:rPr lang="en-US" sz="1000" dirty="0">
                <a:solidFill>
                  <a:srgbClr val="00F56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»»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B284813-FA9F-FAC5-91D0-0EE5DF294BB8}"/>
              </a:ext>
            </a:extLst>
          </p:cNvPr>
          <p:cNvCxnSpPr>
            <a:cxnSpLocks/>
          </p:cNvCxnSpPr>
          <p:nvPr/>
        </p:nvCxnSpPr>
        <p:spPr>
          <a:xfrm>
            <a:off x="3915680" y="2807632"/>
            <a:ext cx="75600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7CB7D7-3933-CB63-FF50-5C849210D0FB}"/>
              </a:ext>
            </a:extLst>
          </p:cNvPr>
          <p:cNvCxnSpPr>
            <a:cxnSpLocks/>
          </p:cNvCxnSpPr>
          <p:nvPr/>
        </p:nvCxnSpPr>
        <p:spPr>
          <a:xfrm flipH="1">
            <a:off x="4455680" y="2321632"/>
            <a:ext cx="0" cy="97200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1">
            <a:extLst>
              <a:ext uri="{FF2B5EF4-FFF2-40B4-BE49-F238E27FC236}">
                <a16:creationId xmlns:a16="http://schemas.microsoft.com/office/drawing/2014/main" id="{CEA96571-3053-85BA-F940-A6EB607D17B7}"/>
              </a:ext>
            </a:extLst>
          </p:cNvPr>
          <p:cNvSpPr/>
          <p:nvPr/>
        </p:nvSpPr>
        <p:spPr>
          <a:xfrm>
            <a:off x="2365696" y="3197018"/>
            <a:ext cx="1872000" cy="5400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sz="2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RM ASRS</a:t>
            </a:r>
          </a:p>
        </p:txBody>
      </p:sp>
      <p:sp>
        <p:nvSpPr>
          <p:cNvPr id="39" name="Rectangle: Rounded Corners 14">
            <a:extLst>
              <a:ext uri="{FF2B5EF4-FFF2-40B4-BE49-F238E27FC236}">
                <a16:creationId xmlns:a16="http://schemas.microsoft.com/office/drawing/2014/main" id="{2BD7048E-8EE0-F562-85AF-6AAC60E4A44F}"/>
              </a:ext>
            </a:extLst>
          </p:cNvPr>
          <p:cNvSpPr/>
          <p:nvPr/>
        </p:nvSpPr>
        <p:spPr>
          <a:xfrm rot="16200000">
            <a:off x="10683919" y="3112224"/>
            <a:ext cx="1872000" cy="5400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sz="2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FG ASRS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408A70B-4B6E-6A98-8D23-B26CFCF965BA}"/>
              </a:ext>
            </a:extLst>
          </p:cNvPr>
          <p:cNvGrpSpPr/>
          <p:nvPr/>
        </p:nvGrpSpPr>
        <p:grpSpPr>
          <a:xfrm>
            <a:off x="4091300" y="3377018"/>
            <a:ext cx="1242841" cy="671288"/>
            <a:chOff x="3321092" y="2412420"/>
            <a:chExt cx="1242841" cy="671288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8B90D5A-8D94-BB2D-850B-C4408BF47E35}"/>
                </a:ext>
              </a:extLst>
            </p:cNvPr>
            <p:cNvSpPr/>
            <p:nvPr/>
          </p:nvSpPr>
          <p:spPr>
            <a:xfrm>
              <a:off x="3762512" y="2412420"/>
              <a:ext cx="360000" cy="3600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dirty="0">
                <a:solidFill>
                  <a:srgbClr val="00F56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CE05C39-3A4B-052E-90AE-C61AF5FE3651}"/>
                </a:ext>
              </a:extLst>
            </p:cNvPr>
            <p:cNvSpPr txBox="1"/>
            <p:nvPr/>
          </p:nvSpPr>
          <p:spPr>
            <a:xfrm>
              <a:off x="3321092" y="2714376"/>
              <a:ext cx="1242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Robot #01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AB8FE67B-56B7-5ADA-3C25-924D5652B2AC}"/>
              </a:ext>
            </a:extLst>
          </p:cNvPr>
          <p:cNvSpPr/>
          <p:nvPr/>
        </p:nvSpPr>
        <p:spPr>
          <a:xfrm>
            <a:off x="5325134" y="1884299"/>
            <a:ext cx="360000" cy="360000"/>
          </a:xfrm>
          <a:prstGeom prst="ellipse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>
              <a:solidFill>
                <a:srgbClr val="00F56E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A6B437B-1C00-62B4-9CF9-6924CEABCBBD}"/>
              </a:ext>
            </a:extLst>
          </p:cNvPr>
          <p:cNvSpPr txBox="1"/>
          <p:nvPr/>
        </p:nvSpPr>
        <p:spPr>
          <a:xfrm>
            <a:off x="4866081" y="1536605"/>
            <a:ext cx="1278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Robot #02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4908152" y="2146751"/>
            <a:ext cx="250102" cy="245160"/>
            <a:chOff x="3905454" y="4112794"/>
            <a:chExt cx="250102" cy="24516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DD29E3D1-36F5-679A-85EB-9FCE93721D73}"/>
                </a:ext>
              </a:extLst>
            </p:cNvPr>
            <p:cNvSpPr/>
            <p:nvPr/>
          </p:nvSpPr>
          <p:spPr>
            <a:xfrm>
              <a:off x="3905454" y="4112794"/>
              <a:ext cx="108000" cy="108000"/>
            </a:xfrm>
            <a:prstGeom prst="rect">
              <a:avLst/>
            </a:prstGeom>
            <a:solidFill>
              <a:srgbClr val="FF000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7F0DC2EE-10A5-6778-8204-E10A874EA54E}"/>
                </a:ext>
              </a:extLst>
            </p:cNvPr>
            <p:cNvSpPr/>
            <p:nvPr/>
          </p:nvSpPr>
          <p:spPr>
            <a:xfrm>
              <a:off x="3906020" y="4249954"/>
              <a:ext cx="108000" cy="108000"/>
            </a:xfrm>
            <a:prstGeom prst="rect">
              <a:avLst/>
            </a:prstGeom>
            <a:solidFill>
              <a:srgbClr val="00823B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2FD5F22-BBED-407F-7B4E-C21BBCADDAA8}"/>
                </a:ext>
              </a:extLst>
            </p:cNvPr>
            <p:cNvSpPr/>
            <p:nvPr/>
          </p:nvSpPr>
          <p:spPr>
            <a:xfrm>
              <a:off x="4047556" y="4249954"/>
              <a:ext cx="108000" cy="108000"/>
            </a:xfrm>
            <a:prstGeom prst="rect">
              <a:avLst/>
            </a:prstGeom>
            <a:solidFill>
              <a:srgbClr val="0000FF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6" name="Rounded Rectangle 117">
            <a:extLst>
              <a:ext uri="{FF2B5EF4-FFF2-40B4-BE49-F238E27FC236}">
                <a16:creationId xmlns:a16="http://schemas.microsoft.com/office/drawing/2014/main" id="{7A5AE727-B349-3792-1B0B-000DB4CF376D}"/>
              </a:ext>
            </a:extLst>
          </p:cNvPr>
          <p:cNvSpPr/>
          <p:nvPr/>
        </p:nvSpPr>
        <p:spPr>
          <a:xfrm>
            <a:off x="4640720" y="2966200"/>
            <a:ext cx="144000" cy="144000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Rounded Rectangle 122">
            <a:extLst>
              <a:ext uri="{FF2B5EF4-FFF2-40B4-BE49-F238E27FC236}">
                <a16:creationId xmlns:a16="http://schemas.microsoft.com/office/drawing/2014/main" id="{53733E70-E465-F307-C6F8-20E0E5299D15}"/>
              </a:ext>
            </a:extLst>
          </p:cNvPr>
          <p:cNvSpPr/>
          <p:nvPr/>
        </p:nvSpPr>
        <p:spPr>
          <a:xfrm>
            <a:off x="7027476" y="2960632"/>
            <a:ext cx="144000" cy="144000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F3283873-8A31-CF4B-507E-88120C464544}"/>
              </a:ext>
            </a:extLst>
          </p:cNvPr>
          <p:cNvSpPr/>
          <p:nvPr/>
        </p:nvSpPr>
        <p:spPr>
          <a:xfrm>
            <a:off x="7487852" y="1884299"/>
            <a:ext cx="360000" cy="360000"/>
          </a:xfrm>
          <a:prstGeom prst="ellipse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>
              <a:solidFill>
                <a:srgbClr val="00F56E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ED1B0B28-E349-3127-7312-F5A771484DE6}"/>
              </a:ext>
            </a:extLst>
          </p:cNvPr>
          <p:cNvSpPr txBox="1"/>
          <p:nvPr/>
        </p:nvSpPr>
        <p:spPr>
          <a:xfrm>
            <a:off x="6849583" y="1536605"/>
            <a:ext cx="163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Vision System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52" name="Rounded Rectangle 122">
            <a:extLst>
              <a:ext uri="{FF2B5EF4-FFF2-40B4-BE49-F238E27FC236}">
                <a16:creationId xmlns:a16="http://schemas.microsoft.com/office/drawing/2014/main" id="{26B6DCEA-C9EA-463E-D1F1-699D30484B2C}"/>
              </a:ext>
            </a:extLst>
          </p:cNvPr>
          <p:cNvSpPr/>
          <p:nvPr/>
        </p:nvSpPr>
        <p:spPr>
          <a:xfrm>
            <a:off x="8514290" y="2510631"/>
            <a:ext cx="144000" cy="144000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Rounded Rectangle 122">
            <a:extLst>
              <a:ext uri="{FF2B5EF4-FFF2-40B4-BE49-F238E27FC236}">
                <a16:creationId xmlns:a16="http://schemas.microsoft.com/office/drawing/2014/main" id="{5089CB13-5BFB-819B-6E35-49623DD16461}"/>
              </a:ext>
            </a:extLst>
          </p:cNvPr>
          <p:cNvSpPr/>
          <p:nvPr/>
        </p:nvSpPr>
        <p:spPr>
          <a:xfrm>
            <a:off x="5842892" y="2502896"/>
            <a:ext cx="144000" cy="144000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28D41F53-ACBF-9EE3-229E-8A568AC9D4AB}"/>
              </a:ext>
            </a:extLst>
          </p:cNvPr>
          <p:cNvGrpSpPr/>
          <p:nvPr/>
        </p:nvGrpSpPr>
        <p:grpSpPr>
          <a:xfrm>
            <a:off x="58723" y="5325660"/>
            <a:ext cx="3781548" cy="1473617"/>
            <a:chOff x="8410452" y="5129485"/>
            <a:chExt cx="3781548" cy="1473617"/>
          </a:xfrm>
        </p:grpSpPr>
        <p:grpSp>
          <p:nvGrpSpPr>
            <p:cNvPr id="36" name="Group 35"/>
            <p:cNvGrpSpPr/>
            <p:nvPr/>
          </p:nvGrpSpPr>
          <p:grpSpPr>
            <a:xfrm>
              <a:off x="8528667" y="5129485"/>
              <a:ext cx="1158288" cy="369332"/>
              <a:chOff x="6675942" y="6334438"/>
              <a:chExt cx="1158288" cy="369332"/>
            </a:xfrm>
          </p:grpSpPr>
          <p:sp>
            <p:nvSpPr>
              <p:cNvPr id="184" name="Rounded Rectangle 117">
                <a:extLst>
                  <a:ext uri="{FF2B5EF4-FFF2-40B4-BE49-F238E27FC236}">
                    <a16:creationId xmlns:a16="http://schemas.microsoft.com/office/drawing/2014/main" id="{5590795E-931F-4D62-8CDF-7F741C997C8F}"/>
                  </a:ext>
                </a:extLst>
              </p:cNvPr>
              <p:cNvSpPr/>
              <p:nvPr/>
            </p:nvSpPr>
            <p:spPr>
              <a:xfrm>
                <a:off x="6675942" y="6465104"/>
                <a:ext cx="108000" cy="108000"/>
              </a:xfrm>
              <a:prstGeom prst="round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D0FCF78D-85D8-8A0A-A062-E457ECA9D07D}"/>
                  </a:ext>
                </a:extLst>
              </p:cNvPr>
              <p:cNvSpPr txBox="1"/>
              <p:nvPr/>
            </p:nvSpPr>
            <p:spPr>
              <a:xfrm>
                <a:off x="6783942" y="6334438"/>
                <a:ext cx="1050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Scanner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B823F5CB-2BA5-80DB-1860-F22B582F7C63}"/>
                </a:ext>
              </a:extLst>
            </p:cNvPr>
            <p:cNvSpPr txBox="1"/>
            <p:nvPr/>
          </p:nvSpPr>
          <p:spPr>
            <a:xfrm>
              <a:off x="8410452" y="5402773"/>
              <a:ext cx="378154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Robot #01: </a:t>
              </a:r>
              <a:r>
                <a:rPr lang="de-D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i4-550L</a:t>
              </a:r>
            </a:p>
            <a:p>
              <a:r>
                <a:rPr lang="de-D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Robot #02: </a:t>
              </a:r>
              <a:r>
                <a:rPr lang="de-D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TM 5-700 AC</a:t>
              </a:r>
            </a:p>
            <a:p>
              <a:r>
                <a:rPr lang="de-D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Robot #03: </a:t>
              </a:r>
              <a:r>
                <a:rPr lang="de-D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Viper 650</a:t>
              </a:r>
            </a:p>
            <a:p>
              <a:r>
                <a:rPr lang="de-D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Robot #04: </a:t>
              </a:r>
              <a:r>
                <a:rPr lang="de-D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LD-250 + TM 5-700 DC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178" name="Rounded Rectangle 117">
            <a:extLst>
              <a:ext uri="{FF2B5EF4-FFF2-40B4-BE49-F238E27FC236}">
                <a16:creationId xmlns:a16="http://schemas.microsoft.com/office/drawing/2014/main" id="{E502AE4A-B216-0365-A3D4-798E9D2FABED}"/>
              </a:ext>
            </a:extLst>
          </p:cNvPr>
          <p:cNvSpPr/>
          <p:nvPr/>
        </p:nvSpPr>
        <p:spPr>
          <a:xfrm>
            <a:off x="4817604" y="3185900"/>
            <a:ext cx="108000" cy="10800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AA765C3-1FF6-CFAF-A44C-EB8796043850}"/>
              </a:ext>
            </a:extLst>
          </p:cNvPr>
          <p:cNvGrpSpPr>
            <a:grpSpLocks noChangeAspect="1"/>
          </p:cNvGrpSpPr>
          <p:nvPr/>
        </p:nvGrpSpPr>
        <p:grpSpPr>
          <a:xfrm rot="10800000" flipV="1">
            <a:off x="9583816" y="5692057"/>
            <a:ext cx="540004" cy="270002"/>
            <a:chOff x="8908754" y="5373294"/>
            <a:chExt cx="720000" cy="360000"/>
          </a:xfrm>
          <a:solidFill>
            <a:srgbClr val="7030A0"/>
          </a:solidFill>
        </p:grpSpPr>
        <p:sp>
          <p:nvSpPr>
            <p:cNvPr id="157" name="Moon 156">
              <a:extLst>
                <a:ext uri="{FF2B5EF4-FFF2-40B4-BE49-F238E27FC236}">
                  <a16:creationId xmlns:a16="http://schemas.microsoft.com/office/drawing/2014/main" id="{FD584947-3208-3A3C-B1D1-8D99FA430F5A}"/>
                </a:ext>
              </a:extLst>
            </p:cNvPr>
            <p:cNvSpPr/>
            <p:nvPr/>
          </p:nvSpPr>
          <p:spPr>
            <a:xfrm rot="16200000">
              <a:off x="9088754" y="5193294"/>
              <a:ext cx="360000" cy="720000"/>
            </a:xfrm>
            <a:prstGeom prst="moon">
              <a:avLst>
                <a:gd name="adj" fmla="val 21065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678DFCAD-A925-2B75-02A7-F431C1BC4886}"/>
                </a:ext>
              </a:extLst>
            </p:cNvPr>
            <p:cNvSpPr/>
            <p:nvPr/>
          </p:nvSpPr>
          <p:spPr>
            <a:xfrm>
              <a:off x="9178754" y="5472711"/>
              <a:ext cx="180000" cy="18000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F0DE0CED-D5F9-9F71-6F8E-8FFE392053B2}"/>
              </a:ext>
            </a:extLst>
          </p:cNvPr>
          <p:cNvGrpSpPr>
            <a:grpSpLocks noChangeAspect="1"/>
          </p:cNvGrpSpPr>
          <p:nvPr/>
        </p:nvGrpSpPr>
        <p:grpSpPr>
          <a:xfrm rot="10800000" flipV="1">
            <a:off x="7417620" y="3327177"/>
            <a:ext cx="540004" cy="270002"/>
            <a:chOff x="8908754" y="5373294"/>
            <a:chExt cx="720000" cy="360000"/>
          </a:xfrm>
          <a:solidFill>
            <a:srgbClr val="7030A0"/>
          </a:solidFill>
        </p:grpSpPr>
        <p:sp>
          <p:nvSpPr>
            <p:cNvPr id="160" name="Moon 159">
              <a:extLst>
                <a:ext uri="{FF2B5EF4-FFF2-40B4-BE49-F238E27FC236}">
                  <a16:creationId xmlns:a16="http://schemas.microsoft.com/office/drawing/2014/main" id="{CCAD7801-93BE-0419-1C95-AFDE4B12D19C}"/>
                </a:ext>
              </a:extLst>
            </p:cNvPr>
            <p:cNvSpPr/>
            <p:nvPr/>
          </p:nvSpPr>
          <p:spPr>
            <a:xfrm rot="16200000">
              <a:off x="9088754" y="5193294"/>
              <a:ext cx="360000" cy="720000"/>
            </a:xfrm>
            <a:prstGeom prst="moon">
              <a:avLst>
                <a:gd name="adj" fmla="val 21065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8357B33C-E564-7A4D-5DCD-7B54E4BB941B}"/>
                </a:ext>
              </a:extLst>
            </p:cNvPr>
            <p:cNvSpPr/>
            <p:nvPr/>
          </p:nvSpPr>
          <p:spPr>
            <a:xfrm>
              <a:off x="9178754" y="5472711"/>
              <a:ext cx="180000" cy="18000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62" name="Rounded Rectangle 16">
            <a:extLst>
              <a:ext uri="{FF2B5EF4-FFF2-40B4-BE49-F238E27FC236}">
                <a16:creationId xmlns:a16="http://schemas.microsoft.com/office/drawing/2014/main" id="{ED2E8680-5E17-CC0F-013F-5FAB083A9DD2}"/>
              </a:ext>
            </a:extLst>
          </p:cNvPr>
          <p:cNvSpPr/>
          <p:nvPr/>
        </p:nvSpPr>
        <p:spPr>
          <a:xfrm>
            <a:off x="9281296" y="5399947"/>
            <a:ext cx="1145043" cy="270000"/>
          </a:xfrm>
          <a:prstGeom prst="roundRect">
            <a:avLst>
              <a:gd name="adj" fmla="val 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00F56E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15F40C13-CB73-9BF1-BC26-F41110F88CDA}"/>
              </a:ext>
            </a:extLst>
          </p:cNvPr>
          <p:cNvSpPr/>
          <p:nvPr/>
        </p:nvSpPr>
        <p:spPr>
          <a:xfrm>
            <a:off x="10339758" y="1884299"/>
            <a:ext cx="360000" cy="360000"/>
          </a:xfrm>
          <a:prstGeom prst="ellipse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>
              <a:solidFill>
                <a:srgbClr val="00F56E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829D1B36-0D90-EDE7-E9CC-DAA668D96013}"/>
              </a:ext>
            </a:extLst>
          </p:cNvPr>
          <p:cNvSpPr txBox="1"/>
          <p:nvPr/>
        </p:nvSpPr>
        <p:spPr>
          <a:xfrm>
            <a:off x="9880705" y="1536605"/>
            <a:ext cx="1278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Robot #03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8477EBD3-EAF6-018A-9CCF-E77A4EAE400B}"/>
              </a:ext>
            </a:extLst>
          </p:cNvPr>
          <p:cNvSpPr txBox="1"/>
          <p:nvPr/>
        </p:nvSpPr>
        <p:spPr>
          <a:xfrm>
            <a:off x="6897181" y="3619822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Dissassemble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994409AF-990A-DCDA-7407-43A54741EA39}"/>
              </a:ext>
            </a:extLst>
          </p:cNvPr>
          <p:cNvSpPr txBox="1"/>
          <p:nvPr/>
        </p:nvSpPr>
        <p:spPr>
          <a:xfrm>
            <a:off x="8589835" y="5922155"/>
            <a:ext cx="253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Packing &amp; Dispatching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81" name="Rounded Rectangle 117">
            <a:extLst>
              <a:ext uri="{FF2B5EF4-FFF2-40B4-BE49-F238E27FC236}">
                <a16:creationId xmlns:a16="http://schemas.microsoft.com/office/drawing/2014/main" id="{77A29B4A-0CB8-6EA9-5964-6973000E97BB}"/>
              </a:ext>
            </a:extLst>
          </p:cNvPr>
          <p:cNvSpPr/>
          <p:nvPr/>
        </p:nvSpPr>
        <p:spPr>
          <a:xfrm rot="10800000">
            <a:off x="10177004" y="5669947"/>
            <a:ext cx="108000" cy="10800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Rounded Rectangle 122">
            <a:extLst>
              <a:ext uri="{FF2B5EF4-FFF2-40B4-BE49-F238E27FC236}">
                <a16:creationId xmlns:a16="http://schemas.microsoft.com/office/drawing/2014/main" id="{9432D844-42C8-63FB-72EC-F981DD2A5EA0}"/>
              </a:ext>
            </a:extLst>
          </p:cNvPr>
          <p:cNvSpPr/>
          <p:nvPr/>
        </p:nvSpPr>
        <p:spPr>
          <a:xfrm rot="10800000">
            <a:off x="9781818" y="5462947"/>
            <a:ext cx="144000" cy="144000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6">
            <a:extLst>
              <a:ext uri="{FF2B5EF4-FFF2-40B4-BE49-F238E27FC236}">
                <a16:creationId xmlns:a16="http://schemas.microsoft.com/office/drawing/2014/main" id="{612CFDE0-73F0-B02A-6A75-A748D0FB1328}"/>
              </a:ext>
            </a:extLst>
          </p:cNvPr>
          <p:cNvSpPr/>
          <p:nvPr/>
        </p:nvSpPr>
        <p:spPr>
          <a:xfrm rot="10800000" flipV="1">
            <a:off x="4462192" y="2448375"/>
            <a:ext cx="2160000" cy="270000"/>
          </a:xfrm>
          <a:prstGeom prst="roundRect">
            <a:avLst>
              <a:gd name="adj" fmla="val 0"/>
            </a:avLst>
          </a:prstGeom>
          <a:solidFill>
            <a:srgbClr val="002060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50" dirty="0">
                <a:solidFill>
                  <a:srgbClr val="00F56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»»»»</a:t>
            </a:r>
          </a:p>
        </p:txBody>
      </p:sp>
      <p:sp>
        <p:nvSpPr>
          <p:cNvPr id="19" name="Rounded Rectangle 16">
            <a:extLst>
              <a:ext uri="{FF2B5EF4-FFF2-40B4-BE49-F238E27FC236}">
                <a16:creationId xmlns:a16="http://schemas.microsoft.com/office/drawing/2014/main" id="{3AD2F6C4-A62C-C0B2-25B3-098C8D75B376}"/>
              </a:ext>
            </a:extLst>
          </p:cNvPr>
          <p:cNvSpPr/>
          <p:nvPr/>
        </p:nvSpPr>
        <p:spPr>
          <a:xfrm rot="10800000" flipV="1">
            <a:off x="6618936" y="2448376"/>
            <a:ext cx="2160000" cy="270000"/>
          </a:xfrm>
          <a:prstGeom prst="roundRect">
            <a:avLst>
              <a:gd name="adj" fmla="val 0"/>
            </a:avLst>
          </a:prstGeom>
          <a:solidFill>
            <a:srgbClr val="002060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50" dirty="0">
                <a:solidFill>
                  <a:srgbClr val="00F56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»»»»</a:t>
            </a:r>
          </a:p>
        </p:txBody>
      </p:sp>
      <p:sp>
        <p:nvSpPr>
          <p:cNvPr id="20" name="Rounded Rectangle 16">
            <a:extLst>
              <a:ext uri="{FF2B5EF4-FFF2-40B4-BE49-F238E27FC236}">
                <a16:creationId xmlns:a16="http://schemas.microsoft.com/office/drawing/2014/main" id="{2AF1C267-0DE6-3732-FDA5-2454E324C3D5}"/>
              </a:ext>
            </a:extLst>
          </p:cNvPr>
          <p:cNvSpPr/>
          <p:nvPr/>
        </p:nvSpPr>
        <p:spPr>
          <a:xfrm flipV="1">
            <a:off x="6614820" y="2903200"/>
            <a:ext cx="2160000" cy="270000"/>
          </a:xfrm>
          <a:prstGeom prst="roundRect">
            <a:avLst>
              <a:gd name="adj" fmla="val 0"/>
            </a:avLst>
          </a:prstGeom>
          <a:solidFill>
            <a:srgbClr val="002060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50" dirty="0">
                <a:solidFill>
                  <a:srgbClr val="00F56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»»»»</a:t>
            </a:r>
          </a:p>
        </p:txBody>
      </p:sp>
      <p:sp>
        <p:nvSpPr>
          <p:cNvPr id="21" name="Rounded Rectangle 16">
            <a:extLst>
              <a:ext uri="{FF2B5EF4-FFF2-40B4-BE49-F238E27FC236}">
                <a16:creationId xmlns:a16="http://schemas.microsoft.com/office/drawing/2014/main" id="{2C806D4B-B089-C112-E1E6-BB79C21F9CC5}"/>
              </a:ext>
            </a:extLst>
          </p:cNvPr>
          <p:cNvSpPr/>
          <p:nvPr/>
        </p:nvSpPr>
        <p:spPr>
          <a:xfrm flipV="1">
            <a:off x="8773961" y="2903200"/>
            <a:ext cx="2160000" cy="270000"/>
          </a:xfrm>
          <a:prstGeom prst="roundRect">
            <a:avLst>
              <a:gd name="adj" fmla="val 0"/>
            </a:avLst>
          </a:prstGeom>
          <a:solidFill>
            <a:srgbClr val="002060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50" dirty="0">
                <a:solidFill>
                  <a:srgbClr val="00F56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»»»»</a:t>
            </a:r>
          </a:p>
        </p:txBody>
      </p:sp>
      <p:sp>
        <p:nvSpPr>
          <p:cNvPr id="10" name="Block Arc 9">
            <a:extLst>
              <a:ext uri="{FF2B5EF4-FFF2-40B4-BE49-F238E27FC236}">
                <a16:creationId xmlns:a16="http://schemas.microsoft.com/office/drawing/2014/main" id="{91F954D4-B06E-7CF9-60D6-7669EAC21A31}"/>
              </a:ext>
            </a:extLst>
          </p:cNvPr>
          <p:cNvSpPr/>
          <p:nvPr/>
        </p:nvSpPr>
        <p:spPr>
          <a:xfrm rot="5400000" flipH="1">
            <a:off x="10580534" y="2449545"/>
            <a:ext cx="720000" cy="720000"/>
          </a:xfrm>
          <a:prstGeom prst="blockArc">
            <a:avLst>
              <a:gd name="adj1" fmla="val 10798383"/>
              <a:gd name="adj2" fmla="val 112281"/>
              <a:gd name="adj3" fmla="val 37547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62000" rtlCol="0" anchor="ctr"/>
          <a:lstStyle/>
          <a:p>
            <a:pPr algn="ctr"/>
            <a:r>
              <a:rPr lang="en-US" sz="1000" dirty="0">
                <a:solidFill>
                  <a:srgbClr val="00F56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»»</a:t>
            </a:r>
          </a:p>
        </p:txBody>
      </p:sp>
      <p:sp>
        <p:nvSpPr>
          <p:cNvPr id="22" name="Rounded Rectangle 117">
            <a:extLst>
              <a:ext uri="{FF2B5EF4-FFF2-40B4-BE49-F238E27FC236}">
                <a16:creationId xmlns:a16="http://schemas.microsoft.com/office/drawing/2014/main" id="{2770AD88-7781-B075-5729-D97BE04C7E6D}"/>
              </a:ext>
            </a:extLst>
          </p:cNvPr>
          <p:cNvSpPr/>
          <p:nvPr/>
        </p:nvSpPr>
        <p:spPr>
          <a:xfrm>
            <a:off x="5463680" y="2502896"/>
            <a:ext cx="144000" cy="144000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ounded Rectangle 117">
            <a:extLst>
              <a:ext uri="{FF2B5EF4-FFF2-40B4-BE49-F238E27FC236}">
                <a16:creationId xmlns:a16="http://schemas.microsoft.com/office/drawing/2014/main" id="{493B7893-A52D-9946-4401-8A70808F7C81}"/>
              </a:ext>
            </a:extLst>
          </p:cNvPr>
          <p:cNvSpPr/>
          <p:nvPr/>
        </p:nvSpPr>
        <p:spPr>
          <a:xfrm>
            <a:off x="7626936" y="2511375"/>
            <a:ext cx="144000" cy="144000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ounded Rectangle 117">
            <a:extLst>
              <a:ext uri="{FF2B5EF4-FFF2-40B4-BE49-F238E27FC236}">
                <a16:creationId xmlns:a16="http://schemas.microsoft.com/office/drawing/2014/main" id="{C1192CD2-7D4F-7B15-9A0E-FCDE86BF7841}"/>
              </a:ext>
            </a:extLst>
          </p:cNvPr>
          <p:cNvSpPr/>
          <p:nvPr/>
        </p:nvSpPr>
        <p:spPr>
          <a:xfrm>
            <a:off x="7623680" y="2966200"/>
            <a:ext cx="144000" cy="144000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ounded Rectangle 117">
            <a:extLst>
              <a:ext uri="{FF2B5EF4-FFF2-40B4-BE49-F238E27FC236}">
                <a16:creationId xmlns:a16="http://schemas.microsoft.com/office/drawing/2014/main" id="{673B07BF-6BD6-83D6-64DF-BD491C728B86}"/>
              </a:ext>
            </a:extLst>
          </p:cNvPr>
          <p:cNvSpPr/>
          <p:nvPr/>
        </p:nvSpPr>
        <p:spPr>
          <a:xfrm>
            <a:off x="10454240" y="2511375"/>
            <a:ext cx="144000" cy="144000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ounded Rectangle 117">
            <a:extLst>
              <a:ext uri="{FF2B5EF4-FFF2-40B4-BE49-F238E27FC236}">
                <a16:creationId xmlns:a16="http://schemas.microsoft.com/office/drawing/2014/main" id="{236A12E9-7B29-B089-979D-F6E064CEF4C0}"/>
              </a:ext>
            </a:extLst>
          </p:cNvPr>
          <p:cNvSpPr/>
          <p:nvPr/>
        </p:nvSpPr>
        <p:spPr>
          <a:xfrm>
            <a:off x="9781961" y="2966200"/>
            <a:ext cx="144000" cy="144000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ounded Rectangle 117">
            <a:extLst>
              <a:ext uri="{FF2B5EF4-FFF2-40B4-BE49-F238E27FC236}">
                <a16:creationId xmlns:a16="http://schemas.microsoft.com/office/drawing/2014/main" id="{7A167BEE-5F68-CA8A-93CA-D6B9152CAF72}"/>
              </a:ext>
            </a:extLst>
          </p:cNvPr>
          <p:cNvSpPr/>
          <p:nvPr/>
        </p:nvSpPr>
        <p:spPr>
          <a:xfrm>
            <a:off x="10194855" y="3187203"/>
            <a:ext cx="108000" cy="10800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9624320" y="4859415"/>
            <a:ext cx="423629" cy="288000"/>
            <a:chOff x="2860432" y="4586084"/>
            <a:chExt cx="423629" cy="288000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BF231A4-27BD-46FB-9DCC-39A42266C6F0}"/>
                </a:ext>
              </a:extLst>
            </p:cNvPr>
            <p:cNvSpPr txBox="1"/>
            <p:nvPr/>
          </p:nvSpPr>
          <p:spPr>
            <a:xfrm rot="16200000">
              <a:off x="2996061" y="4586084"/>
              <a:ext cx="288000" cy="28800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««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BF231A4-27BD-46FB-9DCC-39A42266C6F0}"/>
                </a:ext>
              </a:extLst>
            </p:cNvPr>
            <p:cNvSpPr txBox="1"/>
            <p:nvPr/>
          </p:nvSpPr>
          <p:spPr>
            <a:xfrm rot="16200000">
              <a:off x="2860432" y="4586084"/>
              <a:ext cx="288000" cy="28800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»»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9650482" y="3200143"/>
            <a:ext cx="423629" cy="288000"/>
            <a:chOff x="2860432" y="4586084"/>
            <a:chExt cx="423629" cy="288000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BF231A4-27BD-46FB-9DCC-39A42266C6F0}"/>
                </a:ext>
              </a:extLst>
            </p:cNvPr>
            <p:cNvSpPr txBox="1"/>
            <p:nvPr/>
          </p:nvSpPr>
          <p:spPr>
            <a:xfrm rot="16200000">
              <a:off x="2996061" y="4586084"/>
              <a:ext cx="288000" cy="28800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««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BF231A4-27BD-46FB-9DCC-39A42266C6F0}"/>
                </a:ext>
              </a:extLst>
            </p:cNvPr>
            <p:cNvSpPr txBox="1"/>
            <p:nvPr/>
          </p:nvSpPr>
          <p:spPr>
            <a:xfrm rot="16200000">
              <a:off x="2860432" y="4586084"/>
              <a:ext cx="288000" cy="28800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»»</a:t>
              </a:r>
            </a:p>
          </p:txBody>
        </p:sp>
      </p:grpSp>
      <p:sp>
        <p:nvSpPr>
          <p:cNvPr id="81" name="Rounded Rectangle 117">
            <a:extLst>
              <a:ext uri="{FF2B5EF4-FFF2-40B4-BE49-F238E27FC236}">
                <a16:creationId xmlns:a16="http://schemas.microsoft.com/office/drawing/2014/main" id="{7A167BEE-5F68-CA8A-93CA-D6B9152CAF72}"/>
              </a:ext>
            </a:extLst>
          </p:cNvPr>
          <p:cNvSpPr/>
          <p:nvPr/>
        </p:nvSpPr>
        <p:spPr>
          <a:xfrm>
            <a:off x="7861974" y="3178784"/>
            <a:ext cx="108000" cy="10800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9" name="Rounded Rectangle 117">
            <a:extLst>
              <a:ext uri="{FF2B5EF4-FFF2-40B4-BE49-F238E27FC236}">
                <a16:creationId xmlns:a16="http://schemas.microsoft.com/office/drawing/2014/main" id="{B9AD55E2-1604-C5D0-B87D-26AE6304EEBC}"/>
              </a:ext>
            </a:extLst>
          </p:cNvPr>
          <p:cNvSpPr/>
          <p:nvPr/>
        </p:nvSpPr>
        <p:spPr>
          <a:xfrm>
            <a:off x="5355680" y="2338224"/>
            <a:ext cx="108000" cy="10800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ounded Rectangle 117">
            <a:extLst>
              <a:ext uri="{FF2B5EF4-FFF2-40B4-BE49-F238E27FC236}">
                <a16:creationId xmlns:a16="http://schemas.microsoft.com/office/drawing/2014/main" id="{58A79052-83E7-AD50-CF3D-57E81903330A}"/>
              </a:ext>
            </a:extLst>
          </p:cNvPr>
          <p:cNvSpPr/>
          <p:nvPr/>
        </p:nvSpPr>
        <p:spPr>
          <a:xfrm>
            <a:off x="7502183" y="2338224"/>
            <a:ext cx="108000" cy="10800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ounded Rectangle 117">
            <a:extLst>
              <a:ext uri="{FF2B5EF4-FFF2-40B4-BE49-F238E27FC236}">
                <a16:creationId xmlns:a16="http://schemas.microsoft.com/office/drawing/2014/main" id="{50553D46-9B88-BEA1-0C48-F77E2ED86B00}"/>
              </a:ext>
            </a:extLst>
          </p:cNvPr>
          <p:cNvSpPr/>
          <p:nvPr/>
        </p:nvSpPr>
        <p:spPr>
          <a:xfrm>
            <a:off x="10334071" y="2338224"/>
            <a:ext cx="108000" cy="10800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272FDD-38A2-4E90-9733-F9148272463B}"/>
              </a:ext>
            </a:extLst>
          </p:cNvPr>
          <p:cNvCxnSpPr>
            <a:cxnSpLocks/>
          </p:cNvCxnSpPr>
          <p:nvPr/>
        </p:nvCxnSpPr>
        <p:spPr>
          <a:xfrm flipH="1">
            <a:off x="10935680" y="2321632"/>
            <a:ext cx="0" cy="97200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C3A689C5-3E9E-CC0F-062E-678AFABFF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89" y="1311911"/>
            <a:ext cx="660289" cy="9720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B129CF4-8BE1-12D5-7726-145D7F45D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15" y="2701396"/>
            <a:ext cx="660289" cy="972000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0A5CF080-CBAF-F8C0-CC36-75AE46C11396}"/>
              </a:ext>
            </a:extLst>
          </p:cNvPr>
          <p:cNvSpPr txBox="1"/>
          <p:nvPr/>
        </p:nvSpPr>
        <p:spPr>
          <a:xfrm>
            <a:off x="-14383" y="2194620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ABB IRB 1600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332AFC1-CE2E-4B72-DB63-F6AFBCAD4D6C}"/>
              </a:ext>
            </a:extLst>
          </p:cNvPr>
          <p:cNvGrpSpPr/>
          <p:nvPr/>
        </p:nvGrpSpPr>
        <p:grpSpPr>
          <a:xfrm>
            <a:off x="9212359" y="3760031"/>
            <a:ext cx="1282916" cy="846851"/>
            <a:chOff x="9212359" y="3760031"/>
            <a:chExt cx="1282916" cy="846851"/>
          </a:xfrm>
        </p:grpSpPr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4A694B90-8F67-F147-1A47-303399CB8115}"/>
                </a:ext>
              </a:extLst>
            </p:cNvPr>
            <p:cNvSpPr txBox="1"/>
            <p:nvPr/>
          </p:nvSpPr>
          <p:spPr>
            <a:xfrm>
              <a:off x="9212359" y="4237550"/>
              <a:ext cx="1282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Robot #04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5F67AF6E-F098-C39A-04B5-4E4976F23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83819" y="3760031"/>
              <a:ext cx="540000" cy="57640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4E2B411-526C-147E-5F92-0C67F39387BF}"/>
              </a:ext>
            </a:extLst>
          </p:cNvPr>
          <p:cNvSpPr txBox="1"/>
          <p:nvPr/>
        </p:nvSpPr>
        <p:spPr>
          <a:xfrm>
            <a:off x="16073" y="3639120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ABB IRB 1410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953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fld id="{5BD192F7-09FC-4649-994D-2B5C10D689D4}" type="slidenum">
              <a:rPr lang="en-US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D5EAB3-1071-AEB3-29AD-4C5B5E2FC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Smart Assembly Line - Setup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92FF4D8B-C5FD-08FD-128F-F773FE5A4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24" y="1345554"/>
            <a:ext cx="1549043" cy="1800000"/>
          </a:xfrm>
          <a:prstGeom prst="rect">
            <a:avLst/>
          </a:prstGeo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1C34A45E-BE02-A1F0-BA40-3FAB9D34EE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7" t="16823" r="8423" b="14748"/>
          <a:stretch/>
        </p:blipFill>
        <p:spPr>
          <a:xfrm>
            <a:off x="2655633" y="1345554"/>
            <a:ext cx="1844506" cy="1800000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ADF04A76-BC92-4AF3-50D2-C8BB9D6665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105" y="1345554"/>
            <a:ext cx="1918286" cy="1800000"/>
          </a:xfrm>
          <a:prstGeom prst="rect">
            <a:avLst/>
          </a:prstGeom>
        </p:spPr>
      </p:pic>
      <p:pic>
        <p:nvPicPr>
          <p:cNvPr id="16" name="Content Placeholder 6">
            <a:extLst>
              <a:ext uri="{FF2B5EF4-FFF2-40B4-BE49-F238E27FC236}">
                <a16:creationId xmlns:a16="http://schemas.microsoft.com/office/drawing/2014/main" id="{CDC7E034-63D2-1A60-84AA-542F460C17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357" y="1345554"/>
            <a:ext cx="1443126" cy="1800000"/>
          </a:xfrm>
          <a:prstGeom prst="rect">
            <a:avLst/>
          </a:prstGeom>
        </p:spPr>
      </p:pic>
      <p:pic>
        <p:nvPicPr>
          <p:cNvPr id="17" name="Content Placeholder 5">
            <a:extLst>
              <a:ext uri="{FF2B5EF4-FFF2-40B4-BE49-F238E27FC236}">
                <a16:creationId xmlns:a16="http://schemas.microsoft.com/office/drawing/2014/main" id="{F41F42CC-4452-5EB5-83B0-CC02C48F9A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447" y="1345554"/>
            <a:ext cx="1866507" cy="1800000"/>
          </a:xfrm>
          <a:prstGeom prst="rect">
            <a:avLst/>
          </a:prstGeom>
        </p:spPr>
      </p:pic>
      <p:pic>
        <p:nvPicPr>
          <p:cNvPr id="29" name="Content Placeholder 5">
            <a:extLst>
              <a:ext uri="{FF2B5EF4-FFF2-40B4-BE49-F238E27FC236}">
                <a16:creationId xmlns:a16="http://schemas.microsoft.com/office/drawing/2014/main" id="{78238259-1CB5-8295-834A-061316C85B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24" y="4576631"/>
            <a:ext cx="1916388" cy="127741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C10F7D4-7790-A5D2-B6C2-81E5F49911D2}"/>
              </a:ext>
            </a:extLst>
          </p:cNvPr>
          <p:cNvSpPr txBox="1"/>
          <p:nvPr/>
        </p:nvSpPr>
        <p:spPr>
          <a:xfrm>
            <a:off x="770844" y="3199193"/>
            <a:ext cx="790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ASRS</a:t>
            </a:r>
          </a:p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2 Nos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9B33AE-D2AF-165B-A3A4-C0542FECE4CD}"/>
              </a:ext>
            </a:extLst>
          </p:cNvPr>
          <p:cNvSpPr txBox="1"/>
          <p:nvPr/>
        </p:nvSpPr>
        <p:spPr>
          <a:xfrm>
            <a:off x="3124076" y="3199193"/>
            <a:ext cx="907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SCARA</a:t>
            </a:r>
          </a:p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 No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B392739-7019-61BB-72A5-A91280EE3B33}"/>
              </a:ext>
            </a:extLst>
          </p:cNvPr>
          <p:cNvSpPr txBox="1"/>
          <p:nvPr/>
        </p:nvSpPr>
        <p:spPr>
          <a:xfrm>
            <a:off x="5246494" y="3199193"/>
            <a:ext cx="1855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Articulated Arm</a:t>
            </a: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 No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B733C94-67C2-C636-DA32-5F0B6B807FA6}"/>
              </a:ext>
            </a:extLst>
          </p:cNvPr>
          <p:cNvSpPr txBox="1"/>
          <p:nvPr/>
        </p:nvSpPr>
        <p:spPr>
          <a:xfrm>
            <a:off x="8104921" y="3199192"/>
            <a:ext cx="929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COBOT</a:t>
            </a: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2 Nos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903923-A21E-9604-8D78-687E6A63FCAF}"/>
              </a:ext>
            </a:extLst>
          </p:cNvPr>
          <p:cNvSpPr txBox="1"/>
          <p:nvPr/>
        </p:nvSpPr>
        <p:spPr>
          <a:xfrm>
            <a:off x="10121431" y="3199193"/>
            <a:ext cx="1636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Vision System</a:t>
            </a: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2 Nos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5695A2E-22E9-FC25-7B6D-6F7E4838744F}"/>
              </a:ext>
            </a:extLst>
          </p:cNvPr>
          <p:cNvSpPr txBox="1"/>
          <p:nvPr/>
        </p:nvSpPr>
        <p:spPr>
          <a:xfrm>
            <a:off x="954517" y="5855658"/>
            <a:ext cx="790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AMR</a:t>
            </a:r>
          </a:p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2 Nos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F644AEF-0E73-31CE-2436-559C52DC44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6508" y="4054041"/>
            <a:ext cx="1222757" cy="180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4EC70BEB-4A21-71F4-CE65-0CA92A376E77}"/>
              </a:ext>
            </a:extLst>
          </p:cNvPr>
          <p:cNvSpPr txBox="1"/>
          <p:nvPr/>
        </p:nvSpPr>
        <p:spPr>
          <a:xfrm>
            <a:off x="3182585" y="5931222"/>
            <a:ext cx="790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ABB</a:t>
            </a:r>
          </a:p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2 Nos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52E1482-6E6F-A645-EDB9-7238C04AF37E}"/>
              </a:ext>
            </a:extLst>
          </p:cNvPr>
          <p:cNvSpPr txBox="1"/>
          <p:nvPr/>
        </p:nvSpPr>
        <p:spPr>
          <a:xfrm>
            <a:off x="4607653" y="4119897"/>
            <a:ext cx="420078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Beckhoff Industrial PC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Ultra Compact Control Cabinet IPC with Intel® Core™ i3-9100E, 3.1 GHz, 4 cores (C6030-0070)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OMRON PLCs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OMRON NJ-501-1520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OMRON NX-102-1220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OMRON NX-1P2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3DBDA9-5B74-9569-2038-0621A8B27CFC}"/>
              </a:ext>
            </a:extLst>
          </p:cNvPr>
          <p:cNvSpPr txBox="1"/>
          <p:nvPr/>
        </p:nvSpPr>
        <p:spPr>
          <a:xfrm>
            <a:off x="8959374" y="4119897"/>
            <a:ext cx="302307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lvl="1" indent="-285750">
              <a:buFont typeface="Arial" panose="020B0604020202020204" pitchFamily="34" charset="0"/>
              <a:buChar char="•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r>
              <a:rPr lang="en-US" dirty="0"/>
              <a:t>3DEXPERIENCE Software</a:t>
            </a:r>
          </a:p>
          <a:p>
            <a:pPr lvl="1"/>
            <a:r>
              <a:rPr lang="en-US" dirty="0"/>
              <a:t>CATIA</a:t>
            </a:r>
          </a:p>
          <a:p>
            <a:pPr lvl="1"/>
            <a:r>
              <a:rPr lang="en-US" dirty="0"/>
              <a:t>SIMULIA</a:t>
            </a:r>
          </a:p>
          <a:p>
            <a:pPr lvl="1"/>
            <a:r>
              <a:rPr lang="en-US" dirty="0"/>
              <a:t>DELMIA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BIOVIA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0F59EC5-8FCE-6929-7FFB-5D978BC78B8D}"/>
              </a:ext>
            </a:extLst>
          </p:cNvPr>
          <p:cNvCxnSpPr>
            <a:cxnSpLocks/>
          </p:cNvCxnSpPr>
          <p:nvPr/>
        </p:nvCxnSpPr>
        <p:spPr>
          <a:xfrm>
            <a:off x="336000" y="3982711"/>
            <a:ext cx="1152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7159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B1527A-FFAA-4863-AC05-F440000CD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CARR Lab – Overview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fld id="{5BD192F7-09FC-4649-994D-2B5C10D689D4}" type="slidenum">
              <a:rPr lang="en-US"/>
              <a:pPr/>
              <a:t>5</a:t>
            </a:fld>
            <a:endParaRPr lang="en-US" dirty="0"/>
          </a:p>
        </p:txBody>
      </p: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77975CBE-7FF8-6676-D144-EF52C4C55965}"/>
              </a:ext>
            </a:extLst>
          </p:cNvPr>
          <p:cNvSpPr/>
          <p:nvPr/>
        </p:nvSpPr>
        <p:spPr>
          <a:xfrm>
            <a:off x="289629" y="2201003"/>
            <a:ext cx="1512000" cy="720000"/>
          </a:xfrm>
          <a:prstGeom prst="chevron">
            <a:avLst>
              <a:gd name="adj" fmla="val 27657"/>
            </a:avLst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Initial Supplier</a:t>
            </a:r>
          </a:p>
        </p:txBody>
      </p: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EE3A0C04-6303-4AC8-E8CB-9C6FFD65AA6C}"/>
              </a:ext>
            </a:extLst>
          </p:cNvPr>
          <p:cNvSpPr/>
          <p:nvPr/>
        </p:nvSpPr>
        <p:spPr>
          <a:xfrm>
            <a:off x="2151812" y="2201003"/>
            <a:ext cx="1512000" cy="720000"/>
          </a:xfrm>
          <a:prstGeom prst="chevron">
            <a:avLst>
              <a:gd name="adj" fmla="val 27657"/>
            </a:avLst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Second Tier Supplier</a:t>
            </a:r>
          </a:p>
        </p:txBody>
      </p:sp>
      <p:sp>
        <p:nvSpPr>
          <p:cNvPr id="33" name="Arrow: Chevron 32">
            <a:extLst>
              <a:ext uri="{FF2B5EF4-FFF2-40B4-BE49-F238E27FC236}">
                <a16:creationId xmlns:a16="http://schemas.microsoft.com/office/drawing/2014/main" id="{2F65DF73-59BC-C828-EBFC-F22993562EFC}"/>
              </a:ext>
            </a:extLst>
          </p:cNvPr>
          <p:cNvSpPr/>
          <p:nvPr/>
        </p:nvSpPr>
        <p:spPr>
          <a:xfrm>
            <a:off x="3524905" y="2201003"/>
            <a:ext cx="1512000" cy="720000"/>
          </a:xfrm>
          <a:prstGeom prst="chevron">
            <a:avLst>
              <a:gd name="adj" fmla="val 27657"/>
            </a:avLst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First Tier Supplier</a:t>
            </a: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1FE729B1-9C9D-B9EF-66AA-19BBBCBA601D}"/>
              </a:ext>
            </a:extLst>
          </p:cNvPr>
          <p:cNvSpPr/>
          <p:nvPr/>
        </p:nvSpPr>
        <p:spPr>
          <a:xfrm>
            <a:off x="4897998" y="2201003"/>
            <a:ext cx="1512000" cy="720000"/>
          </a:xfrm>
          <a:prstGeom prst="chevron">
            <a:avLst>
              <a:gd name="adj" fmla="val 27657"/>
            </a:avLst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Manufacturer</a:t>
            </a:r>
          </a:p>
        </p:txBody>
      </p:sp>
      <p:sp>
        <p:nvSpPr>
          <p:cNvPr id="35" name="Arrow: Chevron 34">
            <a:extLst>
              <a:ext uri="{FF2B5EF4-FFF2-40B4-BE49-F238E27FC236}">
                <a16:creationId xmlns:a16="http://schemas.microsoft.com/office/drawing/2014/main" id="{E3505E5D-CD71-E027-D186-1398CEC7B0DF}"/>
              </a:ext>
            </a:extLst>
          </p:cNvPr>
          <p:cNvSpPr/>
          <p:nvPr/>
        </p:nvSpPr>
        <p:spPr>
          <a:xfrm>
            <a:off x="6271091" y="2201003"/>
            <a:ext cx="1512000" cy="720000"/>
          </a:xfrm>
          <a:prstGeom prst="chevron">
            <a:avLst>
              <a:gd name="adj" fmla="val 27657"/>
            </a:avLst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Warehousing</a:t>
            </a: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60F8497C-EFF9-F901-6784-A8634CEB50EE}"/>
              </a:ext>
            </a:extLst>
          </p:cNvPr>
          <p:cNvSpPr/>
          <p:nvPr/>
        </p:nvSpPr>
        <p:spPr>
          <a:xfrm>
            <a:off x="7644184" y="2201003"/>
            <a:ext cx="1512000" cy="720000"/>
          </a:xfrm>
          <a:prstGeom prst="chevron">
            <a:avLst>
              <a:gd name="adj" fmla="val 27657"/>
            </a:avLst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Distributors</a:t>
            </a:r>
          </a:p>
        </p:txBody>
      </p:sp>
      <p:sp>
        <p:nvSpPr>
          <p:cNvPr id="37" name="Arrow: Chevron 36">
            <a:extLst>
              <a:ext uri="{FF2B5EF4-FFF2-40B4-BE49-F238E27FC236}">
                <a16:creationId xmlns:a16="http://schemas.microsoft.com/office/drawing/2014/main" id="{705D9406-0191-B5CA-67A1-13A2ECC213F8}"/>
              </a:ext>
            </a:extLst>
          </p:cNvPr>
          <p:cNvSpPr/>
          <p:nvPr/>
        </p:nvSpPr>
        <p:spPr>
          <a:xfrm>
            <a:off x="9017277" y="2201003"/>
            <a:ext cx="1512000" cy="720000"/>
          </a:xfrm>
          <a:prstGeom prst="chevron">
            <a:avLst>
              <a:gd name="adj" fmla="val 27657"/>
            </a:avLst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Wholesalers</a:t>
            </a:r>
          </a:p>
        </p:txBody>
      </p:sp>
      <p:sp>
        <p:nvSpPr>
          <p:cNvPr id="38" name="Arrow: Chevron 37">
            <a:extLst>
              <a:ext uri="{FF2B5EF4-FFF2-40B4-BE49-F238E27FC236}">
                <a16:creationId xmlns:a16="http://schemas.microsoft.com/office/drawing/2014/main" id="{635ADA1C-1E39-85D6-97F4-E1700AC95CE4}"/>
              </a:ext>
            </a:extLst>
          </p:cNvPr>
          <p:cNvSpPr/>
          <p:nvPr/>
        </p:nvSpPr>
        <p:spPr>
          <a:xfrm>
            <a:off x="10390371" y="2201003"/>
            <a:ext cx="1512000" cy="720000"/>
          </a:xfrm>
          <a:prstGeom prst="chevron">
            <a:avLst>
              <a:gd name="adj" fmla="val 27657"/>
            </a:avLst>
          </a:prstGeom>
          <a:solidFill>
            <a:srgbClr val="EE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Retailers</a:t>
            </a:r>
          </a:p>
        </p:txBody>
      </p:sp>
      <p:sp>
        <p:nvSpPr>
          <p:cNvPr id="40" name="Arrow: Chevron 39">
            <a:extLst>
              <a:ext uri="{FF2B5EF4-FFF2-40B4-BE49-F238E27FC236}">
                <a16:creationId xmlns:a16="http://schemas.microsoft.com/office/drawing/2014/main" id="{F2243C16-280F-D0DE-A26B-32656B06B9B0}"/>
              </a:ext>
            </a:extLst>
          </p:cNvPr>
          <p:cNvSpPr/>
          <p:nvPr/>
        </p:nvSpPr>
        <p:spPr>
          <a:xfrm>
            <a:off x="289629" y="1676399"/>
            <a:ext cx="11612742" cy="432000"/>
          </a:xfrm>
          <a:prstGeom prst="chevron">
            <a:avLst>
              <a:gd name="adj" fmla="val 2765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rgbClr val="002060"/>
                </a:solidFill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Regulators / Certifiers / Standard Organizations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4396EC3-F1B6-AC7B-8DDB-4B6E47CE81C8}"/>
              </a:ext>
            </a:extLst>
          </p:cNvPr>
          <p:cNvSpPr txBox="1"/>
          <p:nvPr/>
        </p:nvSpPr>
        <p:spPr>
          <a:xfrm>
            <a:off x="1892562" y="2352099"/>
            <a:ext cx="168316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spAutoFit/>
          </a:bodyPr>
          <a:lstStyle/>
          <a:p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...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9" name="Arrow: Chevron 48">
            <a:extLst>
              <a:ext uri="{FF2B5EF4-FFF2-40B4-BE49-F238E27FC236}">
                <a16:creationId xmlns:a16="http://schemas.microsoft.com/office/drawing/2014/main" id="{65B1BE39-2829-325D-C196-F70FEB59E7B9}"/>
              </a:ext>
            </a:extLst>
          </p:cNvPr>
          <p:cNvSpPr/>
          <p:nvPr/>
        </p:nvSpPr>
        <p:spPr>
          <a:xfrm>
            <a:off x="1892249" y="4418831"/>
            <a:ext cx="1512000" cy="720000"/>
          </a:xfrm>
          <a:prstGeom prst="chevron">
            <a:avLst>
              <a:gd name="adj" fmla="val 2765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rgbClr val="002060"/>
                </a:solidFill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Putaway RM Warehouse</a:t>
            </a:r>
          </a:p>
        </p:txBody>
      </p:sp>
      <p:sp>
        <p:nvSpPr>
          <p:cNvPr id="50" name="Arrow: Chevron 49">
            <a:extLst>
              <a:ext uri="{FF2B5EF4-FFF2-40B4-BE49-F238E27FC236}">
                <a16:creationId xmlns:a16="http://schemas.microsoft.com/office/drawing/2014/main" id="{FBBE93C1-4CE7-34A7-38EC-8E850E24F12E}"/>
              </a:ext>
            </a:extLst>
          </p:cNvPr>
          <p:cNvSpPr/>
          <p:nvPr/>
        </p:nvSpPr>
        <p:spPr>
          <a:xfrm>
            <a:off x="3271349" y="4418831"/>
            <a:ext cx="1512000" cy="720000"/>
          </a:xfrm>
          <a:prstGeom prst="chevron">
            <a:avLst>
              <a:gd name="adj" fmla="val 2765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rgbClr val="002060"/>
                </a:solidFill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Material Picking</a:t>
            </a:r>
          </a:p>
        </p:txBody>
      </p:sp>
      <p:sp>
        <p:nvSpPr>
          <p:cNvPr id="51" name="Arrow: Chevron 50">
            <a:extLst>
              <a:ext uri="{FF2B5EF4-FFF2-40B4-BE49-F238E27FC236}">
                <a16:creationId xmlns:a16="http://schemas.microsoft.com/office/drawing/2014/main" id="{719B3202-0AFF-72CB-F3C5-72261E1CF4FF}"/>
              </a:ext>
            </a:extLst>
          </p:cNvPr>
          <p:cNvSpPr/>
          <p:nvPr/>
        </p:nvSpPr>
        <p:spPr>
          <a:xfrm>
            <a:off x="4650449" y="4418831"/>
            <a:ext cx="1512000" cy="720000"/>
          </a:xfrm>
          <a:prstGeom prst="chevron">
            <a:avLst>
              <a:gd name="adj" fmla="val 2765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rgbClr val="002060"/>
                </a:solidFill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Operations</a:t>
            </a:r>
          </a:p>
        </p:txBody>
      </p:sp>
      <p:sp>
        <p:nvSpPr>
          <p:cNvPr id="52" name="Arrow: Chevron 51">
            <a:extLst>
              <a:ext uri="{FF2B5EF4-FFF2-40B4-BE49-F238E27FC236}">
                <a16:creationId xmlns:a16="http://schemas.microsoft.com/office/drawing/2014/main" id="{B6B0AE7E-C383-2B46-C9F9-5287568EB40F}"/>
              </a:ext>
            </a:extLst>
          </p:cNvPr>
          <p:cNvSpPr/>
          <p:nvPr/>
        </p:nvSpPr>
        <p:spPr>
          <a:xfrm>
            <a:off x="6029549" y="4418831"/>
            <a:ext cx="1512000" cy="720000"/>
          </a:xfrm>
          <a:prstGeom prst="chevron">
            <a:avLst>
              <a:gd name="adj" fmla="val 2765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rgbClr val="002060"/>
                </a:solidFill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Storage FG Warehouse</a:t>
            </a:r>
          </a:p>
        </p:txBody>
      </p:sp>
      <p:sp>
        <p:nvSpPr>
          <p:cNvPr id="53" name="Arrow: Chevron 52">
            <a:extLst>
              <a:ext uri="{FF2B5EF4-FFF2-40B4-BE49-F238E27FC236}">
                <a16:creationId xmlns:a16="http://schemas.microsoft.com/office/drawing/2014/main" id="{BFEA801E-C17A-DF98-124E-9A52CE046225}"/>
              </a:ext>
            </a:extLst>
          </p:cNvPr>
          <p:cNvSpPr/>
          <p:nvPr/>
        </p:nvSpPr>
        <p:spPr>
          <a:xfrm>
            <a:off x="7408649" y="4418831"/>
            <a:ext cx="1512000" cy="720000"/>
          </a:xfrm>
          <a:prstGeom prst="chevron">
            <a:avLst>
              <a:gd name="adj" fmla="val 2765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rgbClr val="002060"/>
                </a:solidFill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Order Picking</a:t>
            </a:r>
          </a:p>
        </p:txBody>
      </p:sp>
      <p:sp>
        <p:nvSpPr>
          <p:cNvPr id="54" name="Arrow: Chevron 53">
            <a:extLst>
              <a:ext uri="{FF2B5EF4-FFF2-40B4-BE49-F238E27FC236}">
                <a16:creationId xmlns:a16="http://schemas.microsoft.com/office/drawing/2014/main" id="{A55844AA-E992-090E-DACC-5180123BDB63}"/>
              </a:ext>
            </a:extLst>
          </p:cNvPr>
          <p:cNvSpPr/>
          <p:nvPr/>
        </p:nvSpPr>
        <p:spPr>
          <a:xfrm>
            <a:off x="8787749" y="4418831"/>
            <a:ext cx="1512000" cy="720000"/>
          </a:xfrm>
          <a:prstGeom prst="chevron">
            <a:avLst>
              <a:gd name="adj" fmla="val 2765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rgbClr val="002060"/>
                </a:solidFill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Sorting, Packing &amp; Palletization</a:t>
            </a:r>
          </a:p>
        </p:txBody>
      </p:sp>
      <p:sp>
        <p:nvSpPr>
          <p:cNvPr id="55" name="Arrow: Chevron 54">
            <a:extLst>
              <a:ext uri="{FF2B5EF4-FFF2-40B4-BE49-F238E27FC236}">
                <a16:creationId xmlns:a16="http://schemas.microsoft.com/office/drawing/2014/main" id="{BDB87FED-9640-8BBA-A02C-B1C8BB540257}"/>
              </a:ext>
            </a:extLst>
          </p:cNvPr>
          <p:cNvSpPr/>
          <p:nvPr/>
        </p:nvSpPr>
        <p:spPr>
          <a:xfrm>
            <a:off x="10166851" y="4418831"/>
            <a:ext cx="1512000" cy="720000"/>
          </a:xfrm>
          <a:prstGeom prst="chevron">
            <a:avLst>
              <a:gd name="adj" fmla="val 2765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rgbClr val="002060"/>
                </a:solidFill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Shipping &amp; Invoicing</a:t>
            </a:r>
          </a:p>
        </p:txBody>
      </p:sp>
      <p:sp>
        <p:nvSpPr>
          <p:cNvPr id="56" name="Arrow: Chevron 55">
            <a:extLst>
              <a:ext uri="{FF2B5EF4-FFF2-40B4-BE49-F238E27FC236}">
                <a16:creationId xmlns:a16="http://schemas.microsoft.com/office/drawing/2014/main" id="{43D3204D-13A1-E2F8-0357-CA0B5AA1B123}"/>
              </a:ext>
            </a:extLst>
          </p:cNvPr>
          <p:cNvSpPr/>
          <p:nvPr/>
        </p:nvSpPr>
        <p:spPr>
          <a:xfrm>
            <a:off x="513149" y="4426249"/>
            <a:ext cx="1512000" cy="720000"/>
          </a:xfrm>
          <a:prstGeom prst="chevron">
            <a:avLst>
              <a:gd name="adj" fmla="val 2765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rgbClr val="002060"/>
                </a:solidFill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Receiving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E81041-AC12-5A78-7C04-38A14D0CDA98}"/>
              </a:ext>
            </a:extLst>
          </p:cNvPr>
          <p:cNvCxnSpPr>
            <a:cxnSpLocks/>
          </p:cNvCxnSpPr>
          <p:nvPr/>
        </p:nvCxnSpPr>
        <p:spPr>
          <a:xfrm>
            <a:off x="4897998" y="3009067"/>
            <a:ext cx="0" cy="4320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E5B865-DDB6-0764-0471-CE85A244245C}"/>
              </a:ext>
            </a:extLst>
          </p:cNvPr>
          <p:cNvCxnSpPr>
            <a:cxnSpLocks/>
          </p:cNvCxnSpPr>
          <p:nvPr/>
        </p:nvCxnSpPr>
        <p:spPr>
          <a:xfrm>
            <a:off x="6208638" y="3009067"/>
            <a:ext cx="0" cy="4320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972500-FCC5-230B-D594-88DAD90501F3}"/>
              </a:ext>
            </a:extLst>
          </p:cNvPr>
          <p:cNvCxnSpPr>
            <a:cxnSpLocks/>
          </p:cNvCxnSpPr>
          <p:nvPr/>
        </p:nvCxnSpPr>
        <p:spPr>
          <a:xfrm flipH="1">
            <a:off x="513149" y="3441067"/>
            <a:ext cx="4384849" cy="31607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AE0B98-DBE2-6ED2-CA10-E1ED714EEE48}"/>
              </a:ext>
            </a:extLst>
          </p:cNvPr>
          <p:cNvCxnSpPr/>
          <p:nvPr/>
        </p:nvCxnSpPr>
        <p:spPr>
          <a:xfrm flipV="1">
            <a:off x="513149" y="3771573"/>
            <a:ext cx="0" cy="5760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5E2008-581D-1419-7FB4-EC6767A246BD}"/>
              </a:ext>
            </a:extLst>
          </p:cNvPr>
          <p:cNvCxnSpPr>
            <a:cxnSpLocks/>
          </p:cNvCxnSpPr>
          <p:nvPr/>
        </p:nvCxnSpPr>
        <p:spPr>
          <a:xfrm flipH="1" flipV="1">
            <a:off x="6208638" y="3442968"/>
            <a:ext cx="5265443" cy="32901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625EDAE-E9F7-7970-2ABC-BCCFD1474373}"/>
              </a:ext>
            </a:extLst>
          </p:cNvPr>
          <p:cNvCxnSpPr/>
          <p:nvPr/>
        </p:nvCxnSpPr>
        <p:spPr>
          <a:xfrm flipV="1">
            <a:off x="11474081" y="3786419"/>
            <a:ext cx="0" cy="5760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210F75-4A8A-259C-58E0-66E12220EEEA}"/>
              </a:ext>
            </a:extLst>
          </p:cNvPr>
          <p:cNvCxnSpPr>
            <a:cxnSpLocks/>
          </p:cNvCxnSpPr>
          <p:nvPr/>
        </p:nvCxnSpPr>
        <p:spPr>
          <a:xfrm flipV="1">
            <a:off x="2878025" y="5290873"/>
            <a:ext cx="0" cy="4320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403D5F-9A93-52E1-9C7C-FE65B4CB30E6}"/>
              </a:ext>
            </a:extLst>
          </p:cNvPr>
          <p:cNvCxnSpPr>
            <a:cxnSpLocks/>
          </p:cNvCxnSpPr>
          <p:nvPr/>
        </p:nvCxnSpPr>
        <p:spPr>
          <a:xfrm flipV="1">
            <a:off x="7820415" y="5290873"/>
            <a:ext cx="0" cy="4320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2189C47-691A-8B10-8A45-A34338C8536E}"/>
              </a:ext>
            </a:extLst>
          </p:cNvPr>
          <p:cNvCxnSpPr/>
          <p:nvPr/>
        </p:nvCxnSpPr>
        <p:spPr>
          <a:xfrm>
            <a:off x="2878025" y="5579711"/>
            <a:ext cx="4942390" cy="0"/>
          </a:xfrm>
          <a:prstGeom prst="straightConnector1">
            <a:avLst/>
          </a:prstGeom>
          <a:ln w="28575">
            <a:solidFill>
              <a:srgbClr val="C00000"/>
            </a:solidFill>
            <a:bevel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4155A95-4488-F76B-EDB0-EF04D8487539}"/>
              </a:ext>
            </a:extLst>
          </p:cNvPr>
          <p:cNvSpPr/>
          <p:nvPr/>
        </p:nvSpPr>
        <p:spPr>
          <a:xfrm>
            <a:off x="2878025" y="5268758"/>
            <a:ext cx="4942390" cy="3482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CARR Lab – Automation Setup Focus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9509680-026A-AD24-9C05-521DD9B4856D}"/>
              </a:ext>
            </a:extLst>
          </p:cNvPr>
          <p:cNvGrpSpPr/>
          <p:nvPr/>
        </p:nvGrpSpPr>
        <p:grpSpPr>
          <a:xfrm>
            <a:off x="4198814" y="3725431"/>
            <a:ext cx="2910367" cy="648000"/>
            <a:chOff x="3790896" y="3914702"/>
            <a:chExt cx="2910367" cy="432000"/>
          </a:xfrm>
        </p:grpSpPr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29898DCA-BB04-A98E-B550-8676721B1047}"/>
                </a:ext>
              </a:extLst>
            </p:cNvPr>
            <p:cNvSpPr/>
            <p:nvPr/>
          </p:nvSpPr>
          <p:spPr>
            <a:xfrm>
              <a:off x="3790896" y="3914702"/>
              <a:ext cx="1512000" cy="432000"/>
            </a:xfrm>
            <a:prstGeom prst="chevron">
              <a:avLst>
                <a:gd name="adj" fmla="val 27657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rgbClr val="002060"/>
                  </a:solidFill>
                  <a:latin typeface="Segoe UI Semibold" panose="020B0702040204020203" pitchFamily="34" charset="0"/>
                  <a:ea typeface="Segoe UI Historic" panose="020B0502040204020203" pitchFamily="34" charset="0"/>
                  <a:cs typeface="Segoe UI Semibold" panose="020B0702040204020203" pitchFamily="34" charset="0"/>
                </a:rPr>
                <a:t>Receive Order</a:t>
              </a:r>
            </a:p>
          </p:txBody>
        </p:sp>
        <p:sp>
          <p:nvSpPr>
            <p:cNvPr id="25" name="Arrow: Chevron 24">
              <a:extLst>
                <a:ext uri="{FF2B5EF4-FFF2-40B4-BE49-F238E27FC236}">
                  <a16:creationId xmlns:a16="http://schemas.microsoft.com/office/drawing/2014/main" id="{7903F0DC-9FCE-8E84-C764-4D7FC2660093}"/>
                </a:ext>
              </a:extLst>
            </p:cNvPr>
            <p:cNvSpPr/>
            <p:nvPr/>
          </p:nvSpPr>
          <p:spPr>
            <a:xfrm>
              <a:off x="5189263" y="3914702"/>
              <a:ext cx="1512000" cy="432000"/>
            </a:xfrm>
            <a:prstGeom prst="chevron">
              <a:avLst>
                <a:gd name="adj" fmla="val 27657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rgbClr val="002060"/>
                  </a:solidFill>
                  <a:latin typeface="Segoe UI Semibold" panose="020B0702040204020203" pitchFamily="34" charset="0"/>
                  <a:ea typeface="Segoe UI Historic" panose="020B0502040204020203" pitchFamily="34" charset="0"/>
                  <a:cs typeface="Segoe UI Semibold" panose="020B0702040204020203" pitchFamily="34" charset="0"/>
                </a:rPr>
                <a:t>Scheduling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3D70708-6F17-546F-4109-E2DD3866E5BC}"/>
              </a:ext>
            </a:extLst>
          </p:cNvPr>
          <p:cNvSpPr txBox="1"/>
          <p:nvPr/>
        </p:nvSpPr>
        <p:spPr>
          <a:xfrm>
            <a:off x="384001" y="6451600"/>
            <a:ext cx="7732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Some of processes are not depicted to avoid confusion and complexity!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282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fld id="{5BD192F7-09FC-4649-994D-2B5C10D689D4}" type="slidenum">
              <a:rPr lang="en-US"/>
              <a:pPr/>
              <a:t>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CARR Lab - Process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Procure-to-Pay (P2P) Process</a:t>
            </a:r>
          </a:p>
          <a:p>
            <a:pPr lvl="1"/>
            <a:r>
              <a:rPr lang="en-US" dirty="0"/>
              <a:t>Ordering of base plates and tiles</a:t>
            </a:r>
          </a:p>
          <a:p>
            <a:pPr lvl="1"/>
            <a:r>
              <a:rPr lang="en-US" dirty="0"/>
              <a:t>Receiving incoming base plats and tiles with quantity and quality checks</a:t>
            </a:r>
          </a:p>
          <a:p>
            <a:pPr lvl="1"/>
            <a:r>
              <a:rPr lang="en-US" dirty="0"/>
              <a:t>Ensure that each of these are uniquely identifiable to realize Unit–level Traceability</a:t>
            </a:r>
          </a:p>
          <a:p>
            <a:pPr lvl="1"/>
            <a:r>
              <a:rPr lang="en-US" dirty="0"/>
              <a:t>Store the base plate and tiles at given locations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Process in question can assist to realize Unit-Level Traceability</a:t>
            </a:r>
          </a:p>
          <a:p>
            <a:pPr lvl="2"/>
            <a:r>
              <a:rPr lang="en-US" dirty="0"/>
              <a:t>Requires multiple scanners next to stations</a:t>
            </a:r>
          </a:p>
          <a:p>
            <a:pPr lvl="2"/>
            <a:r>
              <a:rPr lang="en-US" dirty="0"/>
              <a:t>Define the ID string</a:t>
            </a:r>
          </a:p>
        </p:txBody>
      </p:sp>
    </p:spTree>
    <p:extLst>
      <p:ext uri="{BB962C8B-B14F-4D97-AF65-F5344CB8AC3E}">
        <p14:creationId xmlns:p14="http://schemas.microsoft.com/office/powerpoint/2010/main" val="1744950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fld id="{5BD192F7-09FC-4649-994D-2B5C10D689D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CARR Lab - Process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Order-to-Cash (O2C) Process</a:t>
            </a:r>
          </a:p>
          <a:p>
            <a:pPr lvl="1"/>
            <a:r>
              <a:rPr lang="en-US" dirty="0"/>
              <a:t>Customer places orders (assuming MTO scenario)</a:t>
            </a:r>
          </a:p>
          <a:p>
            <a:pPr lvl="1"/>
            <a:r>
              <a:rPr lang="en-US" dirty="0"/>
              <a:t>Empty base plates are stored in RM ASRS</a:t>
            </a:r>
          </a:p>
          <a:p>
            <a:pPr lvl="1"/>
            <a:r>
              <a:rPr lang="en-US" dirty="0"/>
              <a:t>Tiles are loaded into tiles holders</a:t>
            </a:r>
          </a:p>
          <a:p>
            <a:pPr lvl="1"/>
            <a:r>
              <a:rPr lang="en-US" dirty="0"/>
              <a:t>Robot programs are selected based on order information</a:t>
            </a:r>
          </a:p>
          <a:p>
            <a:pPr lvl="1"/>
            <a:r>
              <a:rPr lang="en-US" dirty="0"/>
              <a:t>Robot #01 retrieves empty base plate</a:t>
            </a:r>
          </a:p>
          <a:p>
            <a:pPr lvl="1"/>
            <a:r>
              <a:rPr lang="en-US" dirty="0"/>
              <a:t>Robot #01 places empty base plate on empty pallet in front of it</a:t>
            </a:r>
          </a:p>
          <a:p>
            <a:pPr lvl="1"/>
            <a:r>
              <a:rPr lang="en-US" dirty="0"/>
              <a:t>Pallet and base plate moves to next station, i.e., Robot #02</a:t>
            </a:r>
          </a:p>
        </p:txBody>
      </p:sp>
    </p:spTree>
    <p:extLst>
      <p:ext uri="{BB962C8B-B14F-4D97-AF65-F5344CB8AC3E}">
        <p14:creationId xmlns:p14="http://schemas.microsoft.com/office/powerpoint/2010/main" val="3161243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fld id="{5BD192F7-09FC-4649-994D-2B5C10D689D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CARR Lab - Process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Order-to-Cash (O2C) Process</a:t>
            </a:r>
          </a:p>
          <a:p>
            <a:pPr lvl="1"/>
            <a:r>
              <a:rPr lang="en-US" dirty="0"/>
              <a:t>Robot #02 places, if required, red, green and blue tiles</a:t>
            </a:r>
          </a:p>
          <a:p>
            <a:pPr lvl="1"/>
            <a:r>
              <a:rPr lang="en-US" dirty="0"/>
              <a:t>Pallet and base plate moves to vision system for quality inspection</a:t>
            </a:r>
          </a:p>
          <a:p>
            <a:pPr lvl="1"/>
            <a:r>
              <a:rPr lang="en-US" dirty="0"/>
              <a:t>Vision system inspects the base plate with tiles </a:t>
            </a:r>
          </a:p>
          <a:p>
            <a:pPr lvl="1"/>
            <a:r>
              <a:rPr lang="en-US" dirty="0"/>
              <a:t>Vision system determines if base plate with tiles is OK or NOK</a:t>
            </a:r>
          </a:p>
          <a:p>
            <a:pPr lvl="1"/>
            <a:r>
              <a:rPr lang="en-US" dirty="0"/>
              <a:t>Pallet and base plate moves to station next to Robot #03</a:t>
            </a:r>
          </a:p>
          <a:p>
            <a:pPr lvl="1"/>
            <a:r>
              <a:rPr lang="en-US" dirty="0"/>
              <a:t>Robot #03 will store OK base plate with tiles in FG ASRS in empty location</a:t>
            </a:r>
          </a:p>
          <a:p>
            <a:pPr lvl="1"/>
            <a:r>
              <a:rPr lang="en-US" dirty="0"/>
              <a:t>NOK base plate will be manually disassembled by operator and empty base plate will be stored in RM ASRS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676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fld id="{5BD192F7-09FC-4649-994D-2B5C10D689D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CARR Lab - Process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Order-to-Cash (O2C) Process</a:t>
            </a:r>
          </a:p>
          <a:p>
            <a:pPr lvl="1"/>
            <a:r>
              <a:rPr lang="en-US" dirty="0"/>
              <a:t>Base plates with tiles will be retrieved from FG ASRS when the required quantity of them are produced against customer order</a:t>
            </a:r>
          </a:p>
          <a:p>
            <a:pPr lvl="1"/>
            <a:r>
              <a:rPr lang="en-US" dirty="0"/>
              <a:t>Retrieved base plates will stop at a station next to Packing and Dispatching</a:t>
            </a:r>
          </a:p>
          <a:p>
            <a:pPr lvl="1"/>
            <a:r>
              <a:rPr lang="en-US" dirty="0"/>
              <a:t>AMR with Cobots will move the base plate to the Packing and Dispatching station, where operator will pack and dispatch them to customers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Process in question can assist to realize Unit-Level Traceability</a:t>
            </a:r>
          </a:p>
          <a:p>
            <a:pPr lvl="2"/>
            <a:r>
              <a:rPr lang="en-US" dirty="0"/>
              <a:t>Requires multiple scanners next to stations</a:t>
            </a:r>
          </a:p>
          <a:p>
            <a:pPr lvl="2"/>
            <a:r>
              <a:rPr lang="en-US" dirty="0"/>
              <a:t>Define the ID string</a:t>
            </a:r>
          </a:p>
        </p:txBody>
      </p:sp>
    </p:spTree>
    <p:extLst>
      <p:ext uri="{BB962C8B-B14F-4D97-AF65-F5344CB8AC3E}">
        <p14:creationId xmlns:p14="http://schemas.microsoft.com/office/powerpoint/2010/main" val="305274591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11928</TotalTime>
  <Words>821</Words>
  <Application>Microsoft Office PowerPoint</Application>
  <PresentationFormat>Widescreen</PresentationFormat>
  <Paragraphs>192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Segoe UI</vt:lpstr>
      <vt:lpstr>Segoe UI Historic</vt:lpstr>
      <vt:lpstr>Segoe UI Semibold</vt:lpstr>
      <vt:lpstr>Wingdings</vt:lpstr>
      <vt:lpstr>Wingdings 3</vt:lpstr>
      <vt:lpstr>Wisp</vt:lpstr>
      <vt:lpstr>Digital Twin of CARR Lab</vt:lpstr>
      <vt:lpstr>Infrastructure</vt:lpstr>
      <vt:lpstr>Smart Assembly Line - Setup</vt:lpstr>
      <vt:lpstr>Smart Assembly Line - Setup</vt:lpstr>
      <vt:lpstr>CARR Lab – Overview</vt:lpstr>
      <vt:lpstr>CARR Lab - Process</vt:lpstr>
      <vt:lpstr>CARR Lab - Process</vt:lpstr>
      <vt:lpstr>CARR Lab - Process</vt:lpstr>
      <vt:lpstr>CARR Lab - Process</vt:lpstr>
      <vt:lpstr>Smart Manufacturing Framework - Overview</vt:lpstr>
      <vt:lpstr>CARR Lab - Deliverables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KLETech CARR Digital Twin</dc:title>
  <dc:creator>Sachin Karadgi</dc:creator>
  <cp:lastModifiedBy>Sachin Karadgi</cp:lastModifiedBy>
  <cp:revision>747</cp:revision>
  <dcterms:created xsi:type="dcterms:W3CDTF">2016-08-31T15:28:25Z</dcterms:created>
  <dcterms:modified xsi:type="dcterms:W3CDTF">2024-08-25T13:24:27Z</dcterms:modified>
</cp:coreProperties>
</file>